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81" r:id="rId5"/>
    <p:sldId id="282" r:id="rId6"/>
    <p:sldId id="283" r:id="rId7"/>
    <p:sldId id="284" r:id="rId8"/>
    <p:sldId id="259" r:id="rId9"/>
    <p:sldId id="260" r:id="rId10"/>
    <p:sldId id="261" r:id="rId11"/>
    <p:sldId id="262" r:id="rId12"/>
    <p:sldId id="263" r:id="rId13"/>
    <p:sldId id="264" r:id="rId14"/>
    <p:sldId id="265" r:id="rId15"/>
    <p:sldId id="266" r:id="rId16"/>
    <p:sldId id="267" r:id="rId17"/>
    <p:sldId id="268" r:id="rId18"/>
    <p:sldId id="269" r:id="rId19"/>
    <p:sldId id="271" r:id="rId20"/>
    <p:sldId id="272" r:id="rId21"/>
    <p:sldId id="273" r:id="rId22"/>
    <p:sldId id="274" r:id="rId23"/>
    <p:sldId id="275" r:id="rId24"/>
    <p:sldId id="276" r:id="rId25"/>
    <p:sldId id="277" r:id="rId26"/>
    <p:sldId id="27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snapToGrid="0">
      <p:cViewPr varScale="1">
        <p:scale>
          <a:sx n="67" d="100"/>
          <a:sy n="67" d="100"/>
        </p:scale>
        <p:origin x="63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7F81A9-400D-4165-9B32-B68E7C0E8D50}"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50167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F81A9-400D-4165-9B32-B68E7C0E8D50}"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3822797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F81A9-400D-4165-9B32-B68E7C0E8D50}"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320230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F81A9-400D-4165-9B32-B68E7C0E8D50}"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598086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7F81A9-400D-4165-9B32-B68E7C0E8D50}"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441076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7F81A9-400D-4165-9B32-B68E7C0E8D50}"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2615053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7F81A9-400D-4165-9B32-B68E7C0E8D50}" type="datetimeFigureOut">
              <a:rPr lang="en-US" smtClean="0"/>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574417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7F81A9-400D-4165-9B32-B68E7C0E8D50}" type="datetimeFigureOut">
              <a:rPr lang="en-US" smtClean="0"/>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162646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F81A9-400D-4165-9B32-B68E7C0E8D50}" type="datetimeFigureOut">
              <a:rPr lang="en-US" smtClean="0"/>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2466684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7F81A9-400D-4165-9B32-B68E7C0E8D50}"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114417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7F81A9-400D-4165-9B32-B68E7C0E8D50}"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06C45-FC36-4ABE-BF31-C1827CA510AA}" type="slidenum">
              <a:rPr lang="en-US" smtClean="0"/>
              <a:t>‹#›</a:t>
            </a:fld>
            <a:endParaRPr lang="en-US"/>
          </a:p>
        </p:txBody>
      </p:sp>
    </p:spTree>
    <p:extLst>
      <p:ext uri="{BB962C8B-B14F-4D97-AF65-F5344CB8AC3E}">
        <p14:creationId xmlns:p14="http://schemas.microsoft.com/office/powerpoint/2010/main" val="56831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F81A9-400D-4165-9B32-B68E7C0E8D50}" type="datetimeFigureOut">
              <a:rPr lang="en-US" smtClean="0"/>
              <a:t>4/9/2023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06C45-FC36-4ABE-BF31-C1827CA510AA}" type="slidenum">
              <a:rPr lang="en-US" smtClean="0"/>
              <a:t>‹#›</a:t>
            </a:fld>
            <a:endParaRPr lang="en-US"/>
          </a:p>
        </p:txBody>
      </p:sp>
    </p:spTree>
    <p:extLst>
      <p:ext uri="{BB962C8B-B14F-4D97-AF65-F5344CB8AC3E}">
        <p14:creationId xmlns:p14="http://schemas.microsoft.com/office/powerpoint/2010/main" val="16134511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C6AB15B-3820-6B13-A200-A6C16ACD18C6}"/>
              </a:ext>
            </a:extLst>
          </p:cNvPr>
          <p:cNvPicPr>
            <a:picLocks noChangeAspect="1"/>
          </p:cNvPicPr>
          <p:nvPr/>
        </p:nvPicPr>
        <p:blipFill>
          <a:blip r:embed="rId2"/>
          <a:stretch>
            <a:fillRect/>
          </a:stretch>
        </p:blipFill>
        <p:spPr>
          <a:xfrm>
            <a:off x="531548" y="30624"/>
            <a:ext cx="2116402" cy="1776486"/>
          </a:xfrm>
          <a:prstGeom prst="rect">
            <a:avLst/>
          </a:prstGeom>
        </p:spPr>
      </p:pic>
      <p:pic>
        <p:nvPicPr>
          <p:cNvPr id="17" name="Picture 16">
            <a:extLst>
              <a:ext uri="{FF2B5EF4-FFF2-40B4-BE49-F238E27FC236}">
                <a16:creationId xmlns:a16="http://schemas.microsoft.com/office/drawing/2014/main" id="{55191246-0918-BAEE-31A1-06C99169FAD9}"/>
              </a:ext>
            </a:extLst>
          </p:cNvPr>
          <p:cNvPicPr>
            <a:picLocks noChangeAspect="1"/>
          </p:cNvPicPr>
          <p:nvPr/>
        </p:nvPicPr>
        <p:blipFill>
          <a:blip r:embed="rId3"/>
          <a:stretch>
            <a:fillRect/>
          </a:stretch>
        </p:blipFill>
        <p:spPr>
          <a:xfrm>
            <a:off x="2354626" y="107191"/>
            <a:ext cx="6694124" cy="1623349"/>
          </a:xfrm>
          <a:prstGeom prst="rect">
            <a:avLst/>
          </a:prstGeom>
        </p:spPr>
      </p:pic>
      <p:pic>
        <p:nvPicPr>
          <p:cNvPr id="18" name="Picture 8" descr="Anna University - Wikipedia">
            <a:extLst>
              <a:ext uri="{FF2B5EF4-FFF2-40B4-BE49-F238E27FC236}">
                <a16:creationId xmlns:a16="http://schemas.microsoft.com/office/drawing/2014/main" id="{9F805D6F-A487-1D50-EB1E-B73361279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735" y="107192"/>
            <a:ext cx="1529093" cy="162334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092129E-5E06-3239-7F77-8F049FBA1443}"/>
              </a:ext>
            </a:extLst>
          </p:cNvPr>
          <p:cNvSpPr txBox="1"/>
          <p:nvPr/>
        </p:nvSpPr>
        <p:spPr>
          <a:xfrm>
            <a:off x="531549" y="1883677"/>
            <a:ext cx="10812726" cy="5078313"/>
          </a:xfrm>
          <a:prstGeom prst="rect">
            <a:avLst/>
          </a:prstGeom>
          <a:noFill/>
        </p:spPr>
        <p:txBody>
          <a:bodyPr wrap="square" rtlCol="0">
            <a:spAutoFit/>
          </a:bodyPr>
          <a:lstStyle/>
          <a:p>
            <a:pPr algn="ctr"/>
            <a:r>
              <a:rPr lang="en-US" sz="2400" b="1" dirty="0">
                <a:solidFill>
                  <a:srgbClr val="C00000"/>
                </a:solidFill>
                <a:latin typeface="Times New Roman" panose="02020603050405020304" pitchFamily="18" charset="0"/>
              </a:rPr>
              <a:t>Department of Computer Science and Engineering </a:t>
            </a:r>
            <a:endParaRPr lang="en-IN" sz="2400" b="1" dirty="0">
              <a:solidFill>
                <a:srgbClr val="C00000"/>
              </a:solidFill>
            </a:endParaRPr>
          </a:p>
          <a:p>
            <a:pPr algn="ctr"/>
            <a:endParaRPr lang="en-IN" sz="2800" b="1" dirty="0">
              <a:latin typeface="Times New Roman" panose="02020603050405020304" pitchFamily="18" charset="0"/>
              <a:cs typeface="Times New Roman" panose="02020603050405020304" pitchFamily="18" charset="0"/>
            </a:endParaRPr>
          </a:p>
          <a:p>
            <a:pPr algn="ctr"/>
            <a:r>
              <a:rPr lang="en-IN" sz="2800" b="1" dirty="0">
                <a:latin typeface="Times New Roman" panose="02020603050405020304" pitchFamily="18" charset="0"/>
                <a:cs typeface="Times New Roman" panose="02020603050405020304" pitchFamily="18" charset="0"/>
              </a:rPr>
              <a:t>HUMAN BEHAVIOUR AND ABNORMALITY DETECTION USING SPATIO TEMPORAL AND YOLO V5</a:t>
            </a:r>
          </a:p>
          <a:p>
            <a:pPr algn="ctr"/>
            <a:endParaRPr lang="en-IN" sz="2800" b="1" dirty="0">
              <a:latin typeface="Times New Roman" panose="02020603050405020304" pitchFamily="18" charset="0"/>
              <a:cs typeface="Times New Roman" panose="02020603050405020304" pitchFamily="18" charset="0"/>
            </a:endParaRPr>
          </a:p>
          <a:p>
            <a:pPr algn="ctr"/>
            <a:r>
              <a:rPr lang="en-IN" sz="2000" b="1" dirty="0">
                <a:latin typeface="Times New Roman" panose="02020603050405020304" pitchFamily="18" charset="0"/>
                <a:cs typeface="Times New Roman" panose="02020603050405020304" pitchFamily="18" charset="0"/>
              </a:rPr>
              <a:t>AKSHAYA.R                   [211419104009]</a:t>
            </a:r>
          </a:p>
          <a:p>
            <a:pPr algn="ctr"/>
            <a:r>
              <a:rPr lang="en-IN" sz="2000" b="1" dirty="0">
                <a:latin typeface="Times New Roman" panose="02020603050405020304" pitchFamily="18" charset="0"/>
                <a:cs typeface="Times New Roman" panose="02020603050405020304" pitchFamily="18" charset="0"/>
              </a:rPr>
              <a:t>HELEN ROSHNA.A      [211419104099]</a:t>
            </a:r>
          </a:p>
          <a:p>
            <a:pPr algn="ctr"/>
            <a:r>
              <a:rPr lang="en-IN" sz="2000" b="1" dirty="0">
                <a:latin typeface="Times New Roman" panose="02020603050405020304" pitchFamily="18" charset="0"/>
                <a:cs typeface="Times New Roman" panose="02020603050405020304" pitchFamily="18" charset="0"/>
              </a:rPr>
              <a:t>NEONA JOSITA.W       [211419104182]</a:t>
            </a:r>
          </a:p>
          <a:p>
            <a:pPr algn="ctr"/>
            <a:endParaRPr lang="en-IN" sz="2000" b="1" dirty="0">
              <a:latin typeface="Times New Roman" panose="02020603050405020304" pitchFamily="18" charset="0"/>
              <a:cs typeface="Times New Roman" panose="02020603050405020304" pitchFamily="18" charset="0"/>
            </a:endParaRPr>
          </a:p>
          <a:p>
            <a:pPr algn="ctr"/>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            Guide Name                                                                             </a:t>
            </a:r>
            <a:r>
              <a:rPr lang="en-US" sz="2000" b="1" dirty="0">
                <a:latin typeface="Times New Roman" panose="02020603050405020304" pitchFamily="18" charset="0"/>
                <a:cs typeface="Times New Roman" panose="02020603050405020304" pitchFamily="18" charset="0"/>
              </a:rPr>
              <a:t>Coordinator Name </a:t>
            </a:r>
          </a:p>
          <a:p>
            <a:r>
              <a:rPr lang="en-US" sz="20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Mrs. K. Sangeetha, M.E.,                                          </a:t>
            </a:r>
            <a:r>
              <a:rPr lang="en-US" sz="2000" b="1" dirty="0">
                <a:latin typeface="Times New Roman" panose="02020603050405020304" pitchFamily="18" charset="0"/>
                <a:cs typeface="Times New Roman" panose="02020603050405020304" pitchFamily="18" charset="0"/>
              </a:rPr>
              <a:t>     Dr. Kavitha Subramani, M.E., Ph.D., </a:t>
            </a:r>
          </a:p>
          <a:p>
            <a:r>
              <a:rPr lang="en-IN" sz="2000" b="1" dirty="0">
                <a:latin typeface="Times New Roman" panose="02020603050405020304" pitchFamily="18" charset="0"/>
                <a:cs typeface="Times New Roman" panose="02020603050405020304" pitchFamily="18" charset="0"/>
              </a:rPr>
              <a:t>    </a:t>
            </a:r>
          </a:p>
          <a:p>
            <a:pPr algn="ct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744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F9E7-C414-D446-E088-270D405A3435}"/>
              </a:ext>
            </a:extLst>
          </p:cNvPr>
          <p:cNvSpPr>
            <a:spLocks noGrp="1"/>
          </p:cNvSpPr>
          <p:nvPr>
            <p:ph type="title"/>
          </p:nvPr>
        </p:nvSpPr>
        <p:spPr>
          <a:xfrm>
            <a:off x="838200" y="317501"/>
            <a:ext cx="10515600" cy="806450"/>
          </a:xfrm>
        </p:spPr>
        <p:txBody>
          <a:bodyPr>
            <a:normAutofit/>
          </a:bodyPr>
          <a:lstStyle/>
          <a:p>
            <a:r>
              <a:rPr lang="en-US" sz="3200" b="1" dirty="0">
                <a:latin typeface="Times New Roman" panose="02020603050405020304" pitchFamily="18" charset="0"/>
                <a:cs typeface="Times New Roman" panose="02020603050405020304" pitchFamily="18" charset="0"/>
              </a:rPr>
              <a:t>                      SYSTEM ARCHITECTURE </a:t>
            </a:r>
          </a:p>
        </p:txBody>
      </p:sp>
      <p:pic>
        <p:nvPicPr>
          <p:cNvPr id="4" name="Content Placeholder 3">
            <a:extLst>
              <a:ext uri="{FF2B5EF4-FFF2-40B4-BE49-F238E27FC236}">
                <a16:creationId xmlns:a16="http://schemas.microsoft.com/office/drawing/2014/main" id="{A1C0EFC0-C9E2-3D77-D39F-7D8A0AC05C4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047875" y="1381125"/>
            <a:ext cx="7467600" cy="4843463"/>
          </a:xfrm>
          <a:prstGeom prst="rect">
            <a:avLst/>
          </a:prstGeom>
        </p:spPr>
      </p:pic>
    </p:spTree>
    <p:extLst>
      <p:ext uri="{BB962C8B-B14F-4D97-AF65-F5344CB8AC3E}">
        <p14:creationId xmlns:p14="http://schemas.microsoft.com/office/powerpoint/2010/main" val="2009897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D37-B9A0-DAC7-0D91-CA696F3F69EF}"/>
              </a:ext>
            </a:extLst>
          </p:cNvPr>
          <p:cNvSpPr>
            <a:spLocks noGrp="1"/>
          </p:cNvSpPr>
          <p:nvPr>
            <p:ph type="title"/>
          </p:nvPr>
        </p:nvSpPr>
        <p:spPr>
          <a:xfrm>
            <a:off x="838200" y="165099"/>
            <a:ext cx="10515600" cy="958850"/>
          </a:xfrm>
        </p:spPr>
        <p:txBody>
          <a:bodyPr>
            <a:normAutofit/>
          </a:bodyPr>
          <a:lstStyle/>
          <a:p>
            <a:r>
              <a:rPr lang="en-US" sz="3200" b="1" dirty="0">
                <a:latin typeface="Times New Roman" panose="02020603050405020304" pitchFamily="18" charset="0"/>
                <a:cs typeface="Times New Roman" panose="02020603050405020304" pitchFamily="18" charset="0"/>
              </a:rPr>
              <a:t>                               SYSTEM DESIGN</a:t>
            </a:r>
          </a:p>
        </p:txBody>
      </p:sp>
      <p:sp>
        <p:nvSpPr>
          <p:cNvPr id="3" name="Content Placeholder 2">
            <a:extLst>
              <a:ext uri="{FF2B5EF4-FFF2-40B4-BE49-F238E27FC236}">
                <a16:creationId xmlns:a16="http://schemas.microsoft.com/office/drawing/2014/main" id="{DC468F38-4BCD-D2C1-C3B4-C799714905D3}"/>
              </a:ext>
            </a:extLst>
          </p:cNvPr>
          <p:cNvSpPr>
            <a:spLocks noGrp="1"/>
          </p:cNvSpPr>
          <p:nvPr>
            <p:ph idx="1"/>
          </p:nvPr>
        </p:nvSpPr>
        <p:spPr>
          <a:xfrm>
            <a:off x="123825" y="981076"/>
            <a:ext cx="11782425" cy="566420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    DATAFLOW DIAGRAM</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A657C015-7225-01D3-DEB4-5D8E5988C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1934348"/>
            <a:ext cx="5876925" cy="353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742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4595-9EC4-FDAC-06C2-3800749250A2}"/>
              </a:ext>
            </a:extLst>
          </p:cNvPr>
          <p:cNvSpPr>
            <a:spLocks noGrp="1"/>
          </p:cNvSpPr>
          <p:nvPr>
            <p:ph type="title"/>
          </p:nvPr>
        </p:nvSpPr>
        <p:spPr>
          <a:xfrm>
            <a:off x="838200" y="276225"/>
            <a:ext cx="10515600" cy="790575"/>
          </a:xfrm>
        </p:spPr>
        <p:txBody>
          <a:bodyPr>
            <a:normAutofit/>
          </a:bodyPr>
          <a:lstStyle/>
          <a:p>
            <a:r>
              <a:rPr lang="en-US" sz="3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UML DIAGRAMS</a:t>
            </a:r>
          </a:p>
        </p:txBody>
      </p:sp>
      <p:sp>
        <p:nvSpPr>
          <p:cNvPr id="3" name="Content Placeholder 2">
            <a:extLst>
              <a:ext uri="{FF2B5EF4-FFF2-40B4-BE49-F238E27FC236}">
                <a16:creationId xmlns:a16="http://schemas.microsoft.com/office/drawing/2014/main" id="{F861CD0E-0A20-6817-B9ED-B25E154C17CC}"/>
              </a:ext>
            </a:extLst>
          </p:cNvPr>
          <p:cNvSpPr>
            <a:spLocks noGrp="1"/>
          </p:cNvSpPr>
          <p:nvPr>
            <p:ph idx="1"/>
          </p:nvPr>
        </p:nvSpPr>
        <p:spPr>
          <a:xfrm>
            <a:off x="328613" y="1066800"/>
            <a:ext cx="11534774" cy="5514975"/>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USECASE DIAGRAM</a:t>
            </a:r>
          </a:p>
          <a:p>
            <a:pPr marL="0" indent="0">
              <a:buNone/>
            </a:pPr>
            <a:endParaRPr lang="en-US"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90A4E8F-A1DD-992F-BC24-93D660F11692}"/>
              </a:ext>
            </a:extLst>
          </p:cNvPr>
          <p:cNvPicPr/>
          <p:nvPr/>
        </p:nvPicPr>
        <p:blipFill>
          <a:blip r:embed="rId2"/>
          <a:stretch>
            <a:fillRect/>
          </a:stretch>
        </p:blipFill>
        <p:spPr>
          <a:xfrm>
            <a:off x="2879725" y="1581150"/>
            <a:ext cx="6197600" cy="4848225"/>
          </a:xfrm>
          <a:prstGeom prst="rect">
            <a:avLst/>
          </a:prstGeom>
        </p:spPr>
      </p:pic>
    </p:spTree>
    <p:extLst>
      <p:ext uri="{BB962C8B-B14F-4D97-AF65-F5344CB8AC3E}">
        <p14:creationId xmlns:p14="http://schemas.microsoft.com/office/powerpoint/2010/main" val="955313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2FEBA-5058-843B-AB08-38805E51D03D}"/>
              </a:ext>
            </a:extLst>
          </p:cNvPr>
          <p:cNvSpPr>
            <a:spLocks noGrp="1"/>
          </p:cNvSpPr>
          <p:nvPr>
            <p:ph idx="1"/>
          </p:nvPr>
        </p:nvSpPr>
        <p:spPr>
          <a:xfrm>
            <a:off x="238125" y="409575"/>
            <a:ext cx="11687175" cy="621030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CLASS DIAGRAM</a:t>
            </a:r>
          </a:p>
          <a:p>
            <a:pPr marL="0" indent="0">
              <a:buNone/>
            </a:pPr>
            <a:endParaRPr lang="en-US"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3FA4100-9785-4698-516A-9847B6D9E087}"/>
              </a:ext>
            </a:extLst>
          </p:cNvPr>
          <p:cNvPicPr>
            <a:picLocks noChangeAspect="1"/>
          </p:cNvPicPr>
          <p:nvPr/>
        </p:nvPicPr>
        <p:blipFill>
          <a:blip r:embed="rId2"/>
          <a:stretch>
            <a:fillRect/>
          </a:stretch>
        </p:blipFill>
        <p:spPr>
          <a:xfrm>
            <a:off x="2190751" y="954404"/>
            <a:ext cx="7810500" cy="5332095"/>
          </a:xfrm>
          <a:prstGeom prst="rect">
            <a:avLst/>
          </a:prstGeom>
        </p:spPr>
      </p:pic>
    </p:spTree>
    <p:extLst>
      <p:ext uri="{BB962C8B-B14F-4D97-AF65-F5344CB8AC3E}">
        <p14:creationId xmlns:p14="http://schemas.microsoft.com/office/powerpoint/2010/main" val="129200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76ADB-2226-CD3B-F589-003618C4E67E}"/>
              </a:ext>
            </a:extLst>
          </p:cNvPr>
          <p:cNvSpPr>
            <a:spLocks noGrp="1"/>
          </p:cNvSpPr>
          <p:nvPr>
            <p:ph idx="1"/>
          </p:nvPr>
        </p:nvSpPr>
        <p:spPr>
          <a:xfrm>
            <a:off x="352425" y="419100"/>
            <a:ext cx="11553825" cy="6219825"/>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SEQUENCE DIAGRAM</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566A58-1508-2ECF-42C9-20D8F117EF1C}"/>
              </a:ext>
            </a:extLst>
          </p:cNvPr>
          <p:cNvPicPr/>
          <p:nvPr/>
        </p:nvPicPr>
        <p:blipFill>
          <a:blip r:embed="rId2"/>
          <a:stretch>
            <a:fillRect/>
          </a:stretch>
        </p:blipFill>
        <p:spPr>
          <a:xfrm>
            <a:off x="1904999" y="1076325"/>
            <a:ext cx="8315325" cy="5153025"/>
          </a:xfrm>
          <a:prstGeom prst="rect">
            <a:avLst/>
          </a:prstGeom>
        </p:spPr>
      </p:pic>
    </p:spTree>
    <p:extLst>
      <p:ext uri="{BB962C8B-B14F-4D97-AF65-F5344CB8AC3E}">
        <p14:creationId xmlns:p14="http://schemas.microsoft.com/office/powerpoint/2010/main" val="57247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C09C27-FEA5-27DC-CEDD-5154446B6DC1}"/>
              </a:ext>
            </a:extLst>
          </p:cNvPr>
          <p:cNvSpPr>
            <a:spLocks noGrp="1"/>
          </p:cNvSpPr>
          <p:nvPr>
            <p:ph idx="1"/>
          </p:nvPr>
        </p:nvSpPr>
        <p:spPr>
          <a:xfrm>
            <a:off x="304800" y="352424"/>
            <a:ext cx="11468100" cy="6315076"/>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ACTIVITY DIAGRAM</a:t>
            </a:r>
          </a:p>
          <a:p>
            <a:pPr marL="0" indent="0">
              <a:buNone/>
            </a:pPr>
            <a:endParaRPr lang="en-US"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3AFF465-10B2-4BDA-A8EB-88DA39A8C02D}"/>
              </a:ext>
            </a:extLst>
          </p:cNvPr>
          <p:cNvPicPr/>
          <p:nvPr/>
        </p:nvPicPr>
        <p:blipFill>
          <a:blip r:embed="rId2"/>
          <a:stretch>
            <a:fillRect/>
          </a:stretch>
        </p:blipFill>
        <p:spPr>
          <a:xfrm>
            <a:off x="4324351" y="504825"/>
            <a:ext cx="4124324" cy="5848349"/>
          </a:xfrm>
          <a:prstGeom prst="rect">
            <a:avLst/>
          </a:prstGeom>
        </p:spPr>
      </p:pic>
    </p:spTree>
    <p:extLst>
      <p:ext uri="{BB962C8B-B14F-4D97-AF65-F5344CB8AC3E}">
        <p14:creationId xmlns:p14="http://schemas.microsoft.com/office/powerpoint/2010/main" val="2691454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629B-072E-76CD-48C1-E4FDF2E8CBE1}"/>
              </a:ext>
            </a:extLst>
          </p:cNvPr>
          <p:cNvSpPr>
            <a:spLocks noGrp="1"/>
          </p:cNvSpPr>
          <p:nvPr>
            <p:ph type="title"/>
          </p:nvPr>
        </p:nvSpPr>
        <p:spPr>
          <a:xfrm>
            <a:off x="838200" y="219075"/>
            <a:ext cx="10515600" cy="685800"/>
          </a:xfrm>
        </p:spPr>
        <p:txBody>
          <a:bodyPr>
            <a:normAutofit/>
          </a:bodyPr>
          <a:lstStyle/>
          <a:p>
            <a:r>
              <a:rPr lang="en-US" sz="3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MODULE DESCRIPTION</a:t>
            </a:r>
          </a:p>
        </p:txBody>
      </p:sp>
      <p:sp>
        <p:nvSpPr>
          <p:cNvPr id="3" name="Content Placeholder 2">
            <a:extLst>
              <a:ext uri="{FF2B5EF4-FFF2-40B4-BE49-F238E27FC236}">
                <a16:creationId xmlns:a16="http://schemas.microsoft.com/office/drawing/2014/main" id="{0FEFA1AA-BD2F-A005-CD01-8ECFCCD037F5}"/>
              </a:ext>
            </a:extLst>
          </p:cNvPr>
          <p:cNvSpPr>
            <a:spLocks noGrp="1"/>
          </p:cNvSpPr>
          <p:nvPr>
            <p:ph idx="1"/>
          </p:nvPr>
        </p:nvSpPr>
        <p:spPr>
          <a:xfrm>
            <a:off x="314325" y="1000126"/>
            <a:ext cx="11649075" cy="5638800"/>
          </a:xfrm>
        </p:spPr>
        <p:txBody>
          <a:bodyPr>
            <a:normAutofit/>
          </a:bodyPr>
          <a:lstStyle/>
          <a:p>
            <a:pPr marL="0" indent="0">
              <a:buNone/>
            </a:pPr>
            <a:r>
              <a:rPr lang="en-US" sz="1800" b="1" dirty="0">
                <a:effectLst/>
                <a:latin typeface="Times New Roman" panose="02020603050405020304" pitchFamily="18" charset="0"/>
                <a:ea typeface="Times New Roman" panose="02020603050405020304" pitchFamily="18" charset="0"/>
              </a:rPr>
              <a:t>1. DATASET COLLECTION</a:t>
            </a:r>
          </a:p>
          <a:p>
            <a:r>
              <a:rPr lang="en-US" sz="1800" dirty="0">
                <a:effectLst/>
                <a:latin typeface="Times New Roman" panose="02020603050405020304" pitchFamily="18" charset="0"/>
                <a:ea typeface="Times New Roman" panose="02020603050405020304" pitchFamily="18" charset="0"/>
              </a:rPr>
              <a:t> We captured every 10 frames using the Avenue UCSD Ped1 and Ped 2 dataset that we obtained from Kaggle.</a:t>
            </a:r>
          </a:p>
          <a:p>
            <a:r>
              <a:rPr lang="en-US" sz="1800" dirty="0">
                <a:effectLst/>
                <a:latin typeface="Times New Roman" panose="02020603050405020304" pitchFamily="18" charset="0"/>
                <a:ea typeface="Times New Roman" panose="02020603050405020304" pitchFamily="18" charset="0"/>
              </a:rPr>
              <a:t> Avenue Dataset includes 21 video clips for assessment and 16 for training.</a:t>
            </a:r>
          </a:p>
          <a:p>
            <a:endParaRPr lang="en-US" sz="1800"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ndParaRPr>
          </a:p>
          <a:p>
            <a:pPr marL="0" indent="0">
              <a:buNone/>
            </a:pPr>
            <a:endParaRPr lang="en-US" sz="1800" b="1" dirty="0">
              <a:latin typeface="Times New Roman" panose="02020603050405020304" pitchFamily="18" charset="0"/>
            </a:endParaRPr>
          </a:p>
          <a:p>
            <a:pPr marL="0" indent="0">
              <a:buNone/>
            </a:pPr>
            <a:endParaRPr lang="en-US" sz="1800" b="1" dirty="0">
              <a:latin typeface="Times New Roman" panose="02020603050405020304" pitchFamily="18" charset="0"/>
            </a:endParaRPr>
          </a:p>
          <a:p>
            <a:pPr marL="0" indent="0">
              <a:buNone/>
            </a:pPr>
            <a:r>
              <a:rPr lang="en-US" sz="1800" b="1" dirty="0">
                <a:latin typeface="Times New Roman" panose="02020603050405020304" pitchFamily="18" charset="0"/>
              </a:rPr>
              <a:t>2. </a:t>
            </a:r>
            <a:r>
              <a:rPr lang="en-US" sz="1800" b="1" dirty="0">
                <a:effectLst/>
                <a:latin typeface="Times New Roman" panose="02020603050405020304" pitchFamily="18" charset="0"/>
                <a:ea typeface="Times New Roman" panose="02020603050405020304" pitchFamily="18" charset="0"/>
              </a:rPr>
              <a:t>DATA PREPROCESSING</a:t>
            </a:r>
          </a:p>
          <a:p>
            <a:pPr marL="228600" marR="0" algn="just">
              <a:lnSpc>
                <a:spcPct val="110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 Data preprocessing changes the data into a format that can be processed in data mining, machine learning, and other data science tasks more quickly and efficiently. Each extracted frame is resized to 227x277.</a:t>
            </a:r>
          </a:p>
          <a:p>
            <a:pPr algn="just">
              <a:lnSpc>
                <a:spcPct val="110000"/>
              </a:lnSpc>
            </a:pPr>
            <a:r>
              <a:rPr lang="en-US" sz="1800" dirty="0">
                <a:effectLst/>
                <a:latin typeface="Times New Roman" panose="02020603050405020304" pitchFamily="18" charset="0"/>
                <a:ea typeface="Times New Roman" panose="02020603050405020304" pitchFamily="18" charset="0"/>
              </a:rPr>
              <a:t> All pixel values are scaled between 0 and 1 so that to make all input image frames on same level. Normalization is performed by subtracting every frame from global mean image which is formulated as</a:t>
            </a:r>
          </a:p>
          <a:p>
            <a:pPr marL="0" indent="0" algn="just">
              <a:lnSpc>
                <a:spcPct val="110000"/>
              </a:lnSpc>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Global Mean Image= X/Y</a:t>
            </a:r>
            <a:endParaRPr lang="en-US" dirty="0"/>
          </a:p>
        </p:txBody>
      </p:sp>
      <p:graphicFrame>
        <p:nvGraphicFramePr>
          <p:cNvPr id="5" name="Table 4">
            <a:extLst>
              <a:ext uri="{FF2B5EF4-FFF2-40B4-BE49-F238E27FC236}">
                <a16:creationId xmlns:a16="http://schemas.microsoft.com/office/drawing/2014/main" id="{B778181A-7B50-7C8F-DBB0-E55DEDA6141B}"/>
              </a:ext>
            </a:extLst>
          </p:cNvPr>
          <p:cNvGraphicFramePr>
            <a:graphicFrameLocks noGrp="1"/>
          </p:cNvGraphicFramePr>
          <p:nvPr>
            <p:extLst>
              <p:ext uri="{D42A27DB-BD31-4B8C-83A1-F6EECF244321}">
                <p14:modId xmlns:p14="http://schemas.microsoft.com/office/powerpoint/2010/main" val="2131420552"/>
              </p:ext>
            </p:extLst>
          </p:nvPr>
        </p:nvGraphicFramePr>
        <p:xfrm>
          <a:off x="2263775" y="2200276"/>
          <a:ext cx="7664450" cy="1971676"/>
        </p:xfrm>
        <a:graphic>
          <a:graphicData uri="http://schemas.openxmlformats.org/drawingml/2006/table">
            <a:tbl>
              <a:tblPr firstRow="1" firstCol="1" lastRow="1" lastCol="1" bandRow="1" bandCol="1">
                <a:tableStyleId>{5940675A-B579-460E-94D1-54222C63F5DA}</a:tableStyleId>
              </a:tblPr>
              <a:tblGrid>
                <a:gridCol w="1036320">
                  <a:extLst>
                    <a:ext uri="{9D8B030D-6E8A-4147-A177-3AD203B41FA5}">
                      <a16:colId xmlns:a16="http://schemas.microsoft.com/office/drawing/2014/main" val="4006954742"/>
                    </a:ext>
                  </a:extLst>
                </a:gridCol>
                <a:gridCol w="3314065">
                  <a:extLst>
                    <a:ext uri="{9D8B030D-6E8A-4147-A177-3AD203B41FA5}">
                      <a16:colId xmlns:a16="http://schemas.microsoft.com/office/drawing/2014/main" val="93504158"/>
                    </a:ext>
                  </a:extLst>
                </a:gridCol>
                <a:gridCol w="3314065">
                  <a:extLst>
                    <a:ext uri="{9D8B030D-6E8A-4147-A177-3AD203B41FA5}">
                      <a16:colId xmlns:a16="http://schemas.microsoft.com/office/drawing/2014/main" val="840726984"/>
                    </a:ext>
                  </a:extLst>
                </a:gridCol>
              </a:tblGrid>
              <a:tr h="256579">
                <a:tc>
                  <a:txBody>
                    <a:bodyPr/>
                    <a:lstStyle/>
                    <a:p>
                      <a:pPr marL="197485" marR="0" algn="l">
                        <a:lnSpc>
                          <a:spcPct val="107000"/>
                        </a:lnSpc>
                        <a:spcBef>
                          <a:spcPts val="180"/>
                        </a:spcBef>
                        <a:spcAft>
                          <a:spcPts val="0"/>
                        </a:spcAft>
                      </a:pPr>
                      <a:r>
                        <a:rPr lang="en-US" sz="800" dirty="0">
                          <a:effectLst/>
                        </a:rPr>
                        <a:t>Dataset</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188595" marR="182880" algn="ctr">
                        <a:lnSpc>
                          <a:spcPct val="107000"/>
                        </a:lnSpc>
                        <a:spcBef>
                          <a:spcPts val="180"/>
                        </a:spcBef>
                        <a:spcAft>
                          <a:spcPts val="0"/>
                        </a:spcAft>
                      </a:pPr>
                      <a:r>
                        <a:rPr lang="en-US" sz="800">
                          <a:effectLst/>
                        </a:rPr>
                        <a:t>Type</a:t>
                      </a:r>
                      <a:endParaRPr lang="en-US" sz="110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218440" marR="210185" algn="ctr">
                        <a:lnSpc>
                          <a:spcPct val="107000"/>
                        </a:lnSpc>
                        <a:spcBef>
                          <a:spcPts val="180"/>
                        </a:spcBef>
                        <a:spcAft>
                          <a:spcPts val="0"/>
                        </a:spcAft>
                      </a:pPr>
                      <a:r>
                        <a:rPr lang="en-US" sz="800">
                          <a:effectLst/>
                        </a:rPr>
                        <a:t>Number</a:t>
                      </a:r>
                      <a:r>
                        <a:rPr lang="en-US" sz="800" spc="-50">
                          <a:effectLst/>
                        </a:rPr>
                        <a:t> </a:t>
                      </a:r>
                      <a:r>
                        <a:rPr lang="en-US" sz="800">
                          <a:effectLst/>
                        </a:rPr>
                        <a:t>of</a:t>
                      </a:r>
                      <a:r>
                        <a:rPr lang="en-US" sz="800" spc="-40">
                          <a:effectLst/>
                        </a:rPr>
                        <a:t> </a:t>
                      </a:r>
                      <a:r>
                        <a:rPr lang="en-US" sz="800" spc="-35">
                          <a:effectLst/>
                        </a:rPr>
                        <a:t> </a:t>
                      </a:r>
                      <a:r>
                        <a:rPr lang="en-US" sz="800">
                          <a:effectLst/>
                        </a:rPr>
                        <a:t>images</a:t>
                      </a:r>
                      <a:endParaRPr lang="en-US" sz="110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extLst>
                  <a:ext uri="{0D108BD9-81ED-4DB2-BD59-A6C34878D82A}">
                    <a16:rowId xmlns:a16="http://schemas.microsoft.com/office/drawing/2014/main" val="641559893"/>
                  </a:ext>
                </a:extLst>
              </a:tr>
              <a:tr h="255207">
                <a:tc rowSpan="3">
                  <a:txBody>
                    <a:bodyPr/>
                    <a:lstStyle/>
                    <a:p>
                      <a:pPr marL="0" marR="0" algn="l">
                        <a:lnSpc>
                          <a:spcPct val="107000"/>
                        </a:lnSpc>
                        <a:spcBef>
                          <a:spcPts val="0"/>
                        </a:spcBef>
                        <a:spcAft>
                          <a:spcPts val="0"/>
                        </a:spcAft>
                      </a:pPr>
                      <a:r>
                        <a:rPr lang="en-US" sz="900" dirty="0">
                          <a:effectLst/>
                        </a:rPr>
                        <a:t> </a:t>
                      </a:r>
                      <a:endParaRPr lang="en-US" sz="1100" dirty="0">
                        <a:effectLst/>
                      </a:endParaRPr>
                    </a:p>
                    <a:p>
                      <a:pPr marL="236855" marR="228600" algn="ctr">
                        <a:lnSpc>
                          <a:spcPct val="107000"/>
                        </a:lnSpc>
                        <a:spcBef>
                          <a:spcPts val="580"/>
                        </a:spcBef>
                        <a:spcAft>
                          <a:spcPts val="0"/>
                        </a:spcAft>
                      </a:pPr>
                      <a:r>
                        <a:rPr lang="en-US" sz="800" dirty="0">
                          <a:effectLst/>
                        </a:rPr>
                        <a:t>Train</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189230" marR="180340" algn="ctr">
                        <a:lnSpc>
                          <a:spcPct val="107000"/>
                        </a:lnSpc>
                        <a:spcBef>
                          <a:spcPts val="185"/>
                        </a:spcBef>
                        <a:spcAft>
                          <a:spcPts val="0"/>
                        </a:spcAft>
                      </a:pPr>
                      <a:r>
                        <a:rPr lang="en-US" sz="800" dirty="0">
                          <a:effectLst/>
                        </a:rPr>
                        <a:t>USCD Ped 1</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217805" marR="210185" algn="ctr">
                        <a:lnSpc>
                          <a:spcPct val="107000"/>
                        </a:lnSpc>
                        <a:spcBef>
                          <a:spcPts val="185"/>
                        </a:spcBef>
                        <a:spcAft>
                          <a:spcPts val="0"/>
                        </a:spcAft>
                      </a:pPr>
                      <a:r>
                        <a:rPr lang="en-US" sz="800">
                          <a:effectLst/>
                        </a:rPr>
                        <a:t>479</a:t>
                      </a:r>
                      <a:endParaRPr lang="en-US" sz="110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extLst>
                  <a:ext uri="{0D108BD9-81ED-4DB2-BD59-A6C34878D82A}">
                    <a16:rowId xmlns:a16="http://schemas.microsoft.com/office/drawing/2014/main" val="4130902012"/>
                  </a:ext>
                </a:extLst>
              </a:tr>
              <a:tr h="288136">
                <a:tc vMerge="1">
                  <a:txBody>
                    <a:bodyPr/>
                    <a:lstStyle/>
                    <a:p>
                      <a:endParaRPr lang="en-US"/>
                    </a:p>
                  </a:txBody>
                  <a:tcPr/>
                </a:tc>
                <a:tc>
                  <a:txBody>
                    <a:bodyPr/>
                    <a:lstStyle/>
                    <a:p>
                      <a:pPr marL="189230" marR="182880" algn="ctr">
                        <a:lnSpc>
                          <a:spcPct val="107000"/>
                        </a:lnSpc>
                        <a:spcBef>
                          <a:spcPts val="260"/>
                        </a:spcBef>
                        <a:spcAft>
                          <a:spcPts val="0"/>
                        </a:spcAft>
                      </a:pPr>
                      <a:r>
                        <a:rPr lang="en-US" sz="800" dirty="0">
                          <a:effectLst/>
                        </a:rPr>
                        <a:t>USCD Ped 2</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217805" marR="210185" algn="ctr">
                        <a:lnSpc>
                          <a:spcPct val="107000"/>
                        </a:lnSpc>
                        <a:spcBef>
                          <a:spcPts val="260"/>
                        </a:spcBef>
                        <a:spcAft>
                          <a:spcPts val="0"/>
                        </a:spcAft>
                      </a:pPr>
                      <a:r>
                        <a:rPr lang="en-US" sz="800">
                          <a:effectLst/>
                        </a:rPr>
                        <a:t>383</a:t>
                      </a:r>
                      <a:endParaRPr lang="en-US" sz="110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extLst>
                  <a:ext uri="{0D108BD9-81ED-4DB2-BD59-A6C34878D82A}">
                    <a16:rowId xmlns:a16="http://schemas.microsoft.com/office/drawing/2014/main" val="3720759310"/>
                  </a:ext>
                </a:extLst>
              </a:tr>
              <a:tr h="288136">
                <a:tc vMerge="1">
                  <a:txBody>
                    <a:bodyPr/>
                    <a:lstStyle/>
                    <a:p>
                      <a:endParaRPr lang="en-US"/>
                    </a:p>
                  </a:txBody>
                  <a:tcPr/>
                </a:tc>
                <a:tc>
                  <a:txBody>
                    <a:bodyPr/>
                    <a:lstStyle/>
                    <a:p>
                      <a:pPr marL="189230" marR="180340" algn="ctr">
                        <a:lnSpc>
                          <a:spcPct val="107000"/>
                        </a:lnSpc>
                        <a:spcBef>
                          <a:spcPts val="260"/>
                        </a:spcBef>
                        <a:spcAft>
                          <a:spcPts val="0"/>
                        </a:spcAft>
                      </a:pPr>
                      <a:r>
                        <a:rPr lang="en-US" sz="800" dirty="0">
                          <a:effectLst/>
                        </a:rPr>
                        <a:t>Total</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217805" marR="210185" algn="ctr">
                        <a:lnSpc>
                          <a:spcPct val="107000"/>
                        </a:lnSpc>
                        <a:spcBef>
                          <a:spcPts val="260"/>
                        </a:spcBef>
                        <a:spcAft>
                          <a:spcPts val="0"/>
                        </a:spcAft>
                      </a:pPr>
                      <a:r>
                        <a:rPr lang="en-US" sz="800">
                          <a:effectLst/>
                        </a:rPr>
                        <a:t>862</a:t>
                      </a:r>
                      <a:endParaRPr lang="en-US" sz="110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extLst>
                  <a:ext uri="{0D108BD9-81ED-4DB2-BD59-A6C34878D82A}">
                    <a16:rowId xmlns:a16="http://schemas.microsoft.com/office/drawing/2014/main" val="2786004670"/>
                  </a:ext>
                </a:extLst>
              </a:tr>
              <a:tr h="258637">
                <a:tc rowSpan="3">
                  <a:txBody>
                    <a:bodyPr/>
                    <a:lstStyle/>
                    <a:p>
                      <a:pPr marL="0" marR="0" algn="l">
                        <a:lnSpc>
                          <a:spcPct val="107000"/>
                        </a:lnSpc>
                        <a:spcBef>
                          <a:spcPts val="0"/>
                        </a:spcBef>
                        <a:spcAft>
                          <a:spcPts val="0"/>
                        </a:spcAft>
                      </a:pPr>
                      <a:r>
                        <a:rPr lang="en-US" sz="900">
                          <a:effectLst/>
                        </a:rPr>
                        <a:t> </a:t>
                      </a:r>
                      <a:endParaRPr lang="en-US" sz="1100">
                        <a:effectLst/>
                      </a:endParaRPr>
                    </a:p>
                    <a:p>
                      <a:pPr marL="235585" marR="228600" algn="ctr">
                        <a:lnSpc>
                          <a:spcPct val="107000"/>
                        </a:lnSpc>
                        <a:spcBef>
                          <a:spcPts val="590"/>
                        </a:spcBef>
                        <a:spcAft>
                          <a:spcPts val="0"/>
                        </a:spcAft>
                      </a:pPr>
                      <a:r>
                        <a:rPr lang="en-US" sz="800">
                          <a:effectLst/>
                        </a:rPr>
                        <a:t>Test</a:t>
                      </a:r>
                      <a:endParaRPr lang="en-US" sz="110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189230" marR="180340" algn="ctr">
                        <a:lnSpc>
                          <a:spcPct val="107000"/>
                        </a:lnSpc>
                        <a:spcBef>
                          <a:spcPts val="185"/>
                        </a:spcBef>
                        <a:spcAft>
                          <a:spcPts val="0"/>
                        </a:spcAft>
                      </a:pPr>
                      <a:r>
                        <a:rPr lang="en-US" sz="800" dirty="0">
                          <a:effectLst/>
                        </a:rPr>
                        <a:t>USCD Ped 1</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217805" marR="210185" algn="ctr">
                        <a:lnSpc>
                          <a:spcPct val="107000"/>
                        </a:lnSpc>
                        <a:spcBef>
                          <a:spcPts val="185"/>
                        </a:spcBef>
                        <a:spcAft>
                          <a:spcPts val="0"/>
                        </a:spcAft>
                      </a:pPr>
                      <a:r>
                        <a:rPr lang="en-US" sz="800" dirty="0">
                          <a:effectLst/>
                        </a:rPr>
                        <a:t>115</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extLst>
                  <a:ext uri="{0D108BD9-81ED-4DB2-BD59-A6C34878D82A}">
                    <a16:rowId xmlns:a16="http://schemas.microsoft.com/office/drawing/2014/main" val="1331607648"/>
                  </a:ext>
                </a:extLst>
              </a:tr>
              <a:tr h="288136">
                <a:tc vMerge="1">
                  <a:txBody>
                    <a:bodyPr/>
                    <a:lstStyle/>
                    <a:p>
                      <a:endParaRPr lang="en-US"/>
                    </a:p>
                  </a:txBody>
                  <a:tcPr/>
                </a:tc>
                <a:tc>
                  <a:txBody>
                    <a:bodyPr/>
                    <a:lstStyle/>
                    <a:p>
                      <a:pPr marL="189230" marR="182880" algn="ctr">
                        <a:lnSpc>
                          <a:spcPct val="107000"/>
                        </a:lnSpc>
                        <a:spcBef>
                          <a:spcPts val="260"/>
                        </a:spcBef>
                        <a:spcAft>
                          <a:spcPts val="0"/>
                        </a:spcAft>
                      </a:pPr>
                      <a:r>
                        <a:rPr lang="en-US" sz="800" dirty="0">
                          <a:effectLst/>
                        </a:rPr>
                        <a:t>USCD Ped 2</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217170" marR="210185" algn="ctr">
                        <a:lnSpc>
                          <a:spcPct val="107000"/>
                        </a:lnSpc>
                        <a:spcBef>
                          <a:spcPts val="260"/>
                        </a:spcBef>
                        <a:spcAft>
                          <a:spcPts val="0"/>
                        </a:spcAft>
                      </a:pPr>
                      <a:r>
                        <a:rPr lang="en-US" sz="800" dirty="0">
                          <a:effectLst/>
                        </a:rPr>
                        <a:t>75</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extLst>
                  <a:ext uri="{0D108BD9-81ED-4DB2-BD59-A6C34878D82A}">
                    <a16:rowId xmlns:a16="http://schemas.microsoft.com/office/drawing/2014/main" val="3101417028"/>
                  </a:ext>
                </a:extLst>
              </a:tr>
              <a:tr h="336845">
                <a:tc vMerge="1">
                  <a:txBody>
                    <a:bodyPr/>
                    <a:lstStyle/>
                    <a:p>
                      <a:endParaRPr lang="en-US"/>
                    </a:p>
                  </a:txBody>
                  <a:tcPr/>
                </a:tc>
                <a:tc>
                  <a:txBody>
                    <a:bodyPr/>
                    <a:lstStyle/>
                    <a:p>
                      <a:pPr marL="189230" marR="180340" algn="ctr">
                        <a:lnSpc>
                          <a:spcPct val="107000"/>
                        </a:lnSpc>
                        <a:spcBef>
                          <a:spcPts val="245"/>
                        </a:spcBef>
                        <a:spcAft>
                          <a:spcPts val="0"/>
                        </a:spcAft>
                      </a:pPr>
                      <a:r>
                        <a:rPr lang="en-US" sz="800">
                          <a:effectLst/>
                        </a:rPr>
                        <a:t>Total</a:t>
                      </a:r>
                      <a:endParaRPr lang="en-US" sz="110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tc>
                  <a:txBody>
                    <a:bodyPr/>
                    <a:lstStyle/>
                    <a:p>
                      <a:pPr marL="217805" marR="210185" algn="ctr">
                        <a:lnSpc>
                          <a:spcPct val="107000"/>
                        </a:lnSpc>
                        <a:spcBef>
                          <a:spcPts val="245"/>
                        </a:spcBef>
                        <a:spcAft>
                          <a:spcPts val="0"/>
                        </a:spcAft>
                      </a:pPr>
                      <a:r>
                        <a:rPr lang="en-US" sz="800" dirty="0">
                          <a:effectLst/>
                        </a:rPr>
                        <a:t>190</a:t>
                      </a:r>
                      <a:endParaRPr lang="en-US" sz="11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0" marR="0" marT="0" marB="0"/>
                </a:tc>
                <a:extLst>
                  <a:ext uri="{0D108BD9-81ED-4DB2-BD59-A6C34878D82A}">
                    <a16:rowId xmlns:a16="http://schemas.microsoft.com/office/drawing/2014/main" val="398458586"/>
                  </a:ext>
                </a:extLst>
              </a:tr>
            </a:tbl>
          </a:graphicData>
        </a:graphic>
      </p:graphicFrame>
    </p:spTree>
    <p:extLst>
      <p:ext uri="{BB962C8B-B14F-4D97-AF65-F5344CB8AC3E}">
        <p14:creationId xmlns:p14="http://schemas.microsoft.com/office/powerpoint/2010/main" val="295548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ABEE5-5CE3-4E63-3446-9810C8D6935F}"/>
              </a:ext>
            </a:extLst>
          </p:cNvPr>
          <p:cNvSpPr>
            <a:spLocks noGrp="1"/>
          </p:cNvSpPr>
          <p:nvPr>
            <p:ph idx="1"/>
          </p:nvPr>
        </p:nvSpPr>
        <p:spPr>
          <a:xfrm>
            <a:off x="233362" y="323850"/>
            <a:ext cx="11725275" cy="6176962"/>
          </a:xfrm>
        </p:spPr>
        <p:txBody>
          <a:bodyPr/>
          <a:lstStyle/>
          <a:p>
            <a:pPr marL="0" indent="0">
              <a:buNone/>
            </a:pPr>
            <a:r>
              <a:rPr lang="en-US" sz="2000" b="1" dirty="0">
                <a:latin typeface="Times New Roman" panose="02020603050405020304" pitchFamily="18" charset="0"/>
                <a:cs typeface="Times New Roman" panose="02020603050405020304" pitchFamily="18" charset="0"/>
              </a:rPr>
              <a:t>3. </a:t>
            </a:r>
            <a:r>
              <a:rPr lang="en-US" sz="1800" b="1" dirty="0">
                <a:effectLst/>
                <a:latin typeface="Times New Roman" panose="02020603050405020304" pitchFamily="18" charset="0"/>
                <a:ea typeface="Times New Roman" panose="02020603050405020304" pitchFamily="18" charset="0"/>
              </a:rPr>
              <a:t>DATA AUGMENTATION</a:t>
            </a:r>
          </a:p>
          <a:p>
            <a:pPr marL="228600" marR="0" algn="just">
              <a:lnSpc>
                <a:spcPct val="150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 Data augmentation is a technique of artificially increasing the training set by creating modified copies of a dataset using existing data. It includes making minor changes to the dataset or using deep learning to generate new data points.</a:t>
            </a:r>
          </a:p>
          <a:p>
            <a:pPr marL="228600" marR="0" algn="just">
              <a:lnSpc>
                <a:spcPct val="150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 Change the color channel: We'll convert the frames' RGB </a:t>
            </a:r>
            <a:r>
              <a:rPr lang="en-US" sz="1800" dirty="0" err="1">
                <a:effectLst/>
                <a:latin typeface="Times New Roman" panose="02020603050405020304" pitchFamily="18" charset="0"/>
                <a:ea typeface="Times New Roman" panose="02020603050405020304" pitchFamily="18" charset="0"/>
              </a:rPr>
              <a:t>colour</a:t>
            </a:r>
            <a:r>
              <a:rPr lang="en-US" sz="1800" dirty="0">
                <a:effectLst/>
                <a:latin typeface="Times New Roman" panose="02020603050405020304" pitchFamily="18" charset="0"/>
                <a:ea typeface="Times New Roman" panose="02020603050405020304" pitchFamily="18" charset="0"/>
              </a:rPr>
              <a:t> channel to </a:t>
            </a:r>
            <a:r>
              <a:rPr lang="en-US" sz="1800" dirty="0" err="1">
                <a:effectLst/>
                <a:latin typeface="Times New Roman" panose="02020603050405020304" pitchFamily="18" charset="0"/>
                <a:ea typeface="Times New Roman" panose="02020603050405020304" pitchFamily="18" charset="0"/>
              </a:rPr>
              <a:t>GreyScale</a:t>
            </a:r>
            <a:r>
              <a:rPr lang="en-US" sz="1800" dirty="0">
                <a:effectLst/>
                <a:latin typeface="Times New Roman" panose="02020603050405020304" pitchFamily="18" charset="0"/>
                <a:ea typeface="Times New Roman" panose="02020603050405020304" pitchFamily="18" charset="0"/>
              </a:rPr>
              <a:t>. A grayscale image is one in which each pixel's value is a single sample carrying just information about the intensity of the light. Resizing the frame: We will resize the frames to a size of 227x227px.</a:t>
            </a:r>
          </a:p>
          <a:p>
            <a:pPr marL="0" marR="0" indent="0" algn="just">
              <a:lnSpc>
                <a:spcPct val="150000"/>
              </a:lnSpc>
              <a:spcBef>
                <a:spcPts val="0"/>
              </a:spcBef>
              <a:spcAft>
                <a:spcPts val="600"/>
              </a:spcAft>
              <a:buNone/>
            </a:pPr>
            <a:endParaRPr lang="en-US" sz="1800" b="1" dirty="0">
              <a:latin typeface="Times New Roman" panose="02020603050405020304" pitchFamily="18" charset="0"/>
            </a:endParaRPr>
          </a:p>
          <a:p>
            <a:pPr marL="0" marR="0" indent="0" algn="just">
              <a:lnSpc>
                <a:spcPct val="150000"/>
              </a:lnSpc>
              <a:spcBef>
                <a:spcPts val="0"/>
              </a:spcBef>
              <a:spcAft>
                <a:spcPts val="600"/>
              </a:spcAft>
              <a:buNone/>
            </a:pPr>
            <a:r>
              <a:rPr lang="en-US" sz="1800" b="1" dirty="0">
                <a:latin typeface="Times New Roman" panose="02020603050405020304" pitchFamily="18" charset="0"/>
              </a:rPr>
              <a:t>4.</a:t>
            </a:r>
            <a:r>
              <a:rPr lang="en-US" sz="1800" b="1" dirty="0">
                <a:effectLst/>
                <a:latin typeface="Times New Roman" panose="02020603050405020304" pitchFamily="18" charset="0"/>
                <a:ea typeface="Times New Roman" panose="02020603050405020304" pitchFamily="18" charset="0"/>
              </a:rPr>
              <a:t> BUILDING MODEL-TRAINING</a:t>
            </a:r>
          </a:p>
          <a:p>
            <a:pPr marL="228600" marR="0" algn="just">
              <a:lnSpc>
                <a:spcPct val="150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 We will create a </a:t>
            </a:r>
            <a:r>
              <a:rPr lang="en-US" sz="1800" dirty="0" err="1">
                <a:effectLst/>
                <a:latin typeface="Times New Roman" panose="02020603050405020304" pitchFamily="18" charset="0"/>
                <a:ea typeface="Times New Roman" panose="02020603050405020304" pitchFamily="18" charset="0"/>
              </a:rPr>
              <a:t>Spatio</a:t>
            </a:r>
            <a:r>
              <a:rPr lang="en-US" sz="1800" dirty="0">
                <a:effectLst/>
                <a:latin typeface="Times New Roman" panose="02020603050405020304" pitchFamily="18" charset="0"/>
                <a:ea typeface="Times New Roman" panose="02020603050405020304" pitchFamily="18" charset="0"/>
              </a:rPr>
              <a:t> Temporal Model with the Yolov5 model, using Convolution layers to build our model.</a:t>
            </a:r>
          </a:p>
          <a:p>
            <a:pPr marL="228600" marR="0" algn="just">
              <a:lnSpc>
                <a:spcPct val="150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 YOLOv5 is natively implemented in </a:t>
            </a:r>
            <a:r>
              <a:rPr lang="en-US" sz="1800" dirty="0" err="1">
                <a:effectLst/>
                <a:latin typeface="Times New Roman" panose="02020603050405020304" pitchFamily="18" charset="0"/>
                <a:ea typeface="Times New Roman" panose="02020603050405020304" pitchFamily="18" charset="0"/>
              </a:rPr>
              <a:t>PyTorch</a:t>
            </a:r>
            <a:r>
              <a:rPr lang="en-US" sz="1800" dirty="0">
                <a:effectLst/>
                <a:latin typeface="Times New Roman" panose="02020603050405020304" pitchFamily="18" charset="0"/>
                <a:ea typeface="Times New Roman" panose="02020603050405020304" pitchFamily="18" charset="0"/>
              </a:rPr>
              <a:t>, eliminating the Darknet framework’s limitations (based on C programming language). Its is an object detection model. In this project, we make its as custom dataset. This massive change of YOLO to the </a:t>
            </a:r>
            <a:r>
              <a:rPr lang="en-US" sz="1800" dirty="0" err="1">
                <a:effectLst/>
                <a:latin typeface="Times New Roman" panose="02020603050405020304" pitchFamily="18" charset="0"/>
                <a:ea typeface="Times New Roman" panose="02020603050405020304" pitchFamily="18" charset="0"/>
              </a:rPr>
              <a:t>PyTorch</a:t>
            </a:r>
            <a:r>
              <a:rPr lang="en-US" sz="1800" dirty="0">
                <a:effectLst/>
                <a:latin typeface="Times New Roman" panose="02020603050405020304" pitchFamily="18" charset="0"/>
                <a:ea typeface="Times New Roman" panose="02020603050405020304" pitchFamily="18" charset="0"/>
              </a:rPr>
              <a:t> framework made it easier for the developers to modify the architecture and export to many deployment environments straightforwardly</a:t>
            </a:r>
            <a:r>
              <a:rPr lang="en-US" sz="1800" b="1" dirty="0">
                <a:effectLst/>
                <a:latin typeface="Times New Roman" panose="02020603050405020304" pitchFamily="18" charset="0"/>
                <a:ea typeface="Times New Roman" panose="02020603050405020304" pitchFamily="18" charset="0"/>
              </a:rPr>
              <a:t>.</a:t>
            </a:r>
            <a:endParaRPr lang="en-US" dirty="0"/>
          </a:p>
        </p:txBody>
      </p:sp>
    </p:spTree>
    <p:extLst>
      <p:ext uri="{BB962C8B-B14F-4D97-AF65-F5344CB8AC3E}">
        <p14:creationId xmlns:p14="http://schemas.microsoft.com/office/powerpoint/2010/main" val="759651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20823A-9DE8-16D7-46B4-F8E72CB974B0}"/>
              </a:ext>
            </a:extLst>
          </p:cNvPr>
          <p:cNvSpPr>
            <a:spLocks noGrp="1"/>
          </p:cNvSpPr>
          <p:nvPr>
            <p:ph idx="1"/>
          </p:nvPr>
        </p:nvSpPr>
        <p:spPr>
          <a:xfrm>
            <a:off x="228601" y="304801"/>
            <a:ext cx="11725274" cy="6200774"/>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5. CLASSIFICATION</a:t>
            </a:r>
          </a:p>
          <a:p>
            <a:pPr marL="0" marR="0" algn="just">
              <a:lnSpc>
                <a:spcPct val="150000"/>
              </a:lnSpc>
              <a:spcBef>
                <a:spcPts val="0"/>
              </a:spcBef>
              <a:spcAft>
                <a:spcPts val="600"/>
              </a:spcAft>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 collection of predefined classes that the algorithm was trained for are used by image classification algorithms to predict the type or class of an object in an image. Typically, input consists of an image of a singular object, like a cat. Output is a class or label that designates a specific item, frequently with a probability attached to it.</a:t>
            </a:r>
          </a:p>
          <a:p>
            <a:pPr marL="0" marR="0" algn="just">
              <a:lnSpc>
                <a:spcPct val="150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Using bounding boxes, object localization algorithms identify the existence of an object in the image. They use the position, height, and width of the objects in the input picture to determine the location of one or more bounding boxes.</a:t>
            </a:r>
          </a:p>
          <a:p>
            <a:pPr marL="0" marR="0" algn="just">
              <a:lnSpc>
                <a:spcPct val="150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Image classification: Algorithms produce a list of object categories present in the image.</a:t>
            </a:r>
          </a:p>
          <a:p>
            <a:pPr marL="0" marR="0" algn="just">
              <a:lnSpc>
                <a:spcPct val="150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Object detection: Algorithms produce a list of object categories present in the image along with an axis-aligned bounding box indicating the position and scale of every instance of each object category.</a:t>
            </a:r>
          </a:p>
          <a:p>
            <a:pPr marL="0" indent="0">
              <a:buNone/>
            </a:pPr>
            <a:r>
              <a:rPr lang="en-US" sz="1800" b="1" dirty="0">
                <a:latin typeface="Times New Roman" panose="02020603050405020304" pitchFamily="18" charset="0"/>
                <a:cs typeface="Times New Roman" panose="02020603050405020304" pitchFamily="18" charset="0"/>
              </a:rPr>
              <a:t>6.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PREDICTION DETECTION-TESTING</a:t>
            </a:r>
          </a:p>
          <a:p>
            <a:pPr marL="228600" marR="0" algn="just">
              <a:lnSpc>
                <a:spcPct val="150000"/>
              </a:lnSpc>
              <a:spcBef>
                <a:spcPts val="0"/>
              </a:spcBef>
              <a:spcAft>
                <a:spcPts val="600"/>
              </a:spcAft>
              <a:tabLst>
                <a:tab pos="540385" algn="l"/>
              </a:tabLst>
            </a:pPr>
            <a:r>
              <a:rPr lang="en-US" sz="1800" dirty="0">
                <a:effectLst/>
                <a:latin typeface="Times New Roman" panose="02020603050405020304" pitchFamily="18" charset="0"/>
                <a:ea typeface="Times New Roman" panose="02020603050405020304" pitchFamily="18" charset="0"/>
              </a:rPr>
              <a:t> Prediction methods are used to detect anomalous events by comparing them to their predicted values. We will create Prediction function to detect anomaly in a video. The next step is to create a function that can evaluate inputs such as images, videos, and times to determine if they are anomalous or not. Using the Python predict() method, we can forecast the labels of the data values based on the trained model.</a:t>
            </a:r>
          </a:p>
          <a:p>
            <a:pPr marL="0" marR="0" indent="0" algn="just">
              <a:lnSpc>
                <a:spcPct val="150000"/>
              </a:lnSpc>
              <a:spcBef>
                <a:spcPts val="0"/>
              </a:spcBef>
              <a:spcAft>
                <a:spcPts val="600"/>
              </a:spcAft>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3252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95C7-30AF-1CDB-6A3B-5C753D2DB485}"/>
              </a:ext>
            </a:extLst>
          </p:cNvPr>
          <p:cNvSpPr>
            <a:spLocks noGrp="1"/>
          </p:cNvSpPr>
          <p:nvPr>
            <p:ph type="title"/>
          </p:nvPr>
        </p:nvSpPr>
        <p:spPr>
          <a:xfrm>
            <a:off x="838200" y="365125"/>
            <a:ext cx="10515600" cy="758825"/>
          </a:xfrm>
        </p:spPr>
        <p:txBody>
          <a:bodyPr>
            <a:normAutofit/>
          </a:bodyPr>
          <a:lstStyle/>
          <a:p>
            <a:r>
              <a:rPr lang="en-US" sz="3200" b="1" dirty="0">
                <a:latin typeface="Times New Roman" panose="02020603050405020304" pitchFamily="18" charset="0"/>
                <a:cs typeface="Times New Roman" panose="02020603050405020304" pitchFamily="18" charset="0"/>
              </a:rPr>
              <a:t>                PERFOFRMANCE EVALUATION</a:t>
            </a:r>
          </a:p>
        </p:txBody>
      </p:sp>
      <p:sp>
        <p:nvSpPr>
          <p:cNvPr id="3" name="Content Placeholder 2">
            <a:extLst>
              <a:ext uri="{FF2B5EF4-FFF2-40B4-BE49-F238E27FC236}">
                <a16:creationId xmlns:a16="http://schemas.microsoft.com/office/drawing/2014/main" id="{5FE5110E-0D01-E979-6106-319C8E7F8D25}"/>
              </a:ext>
            </a:extLst>
          </p:cNvPr>
          <p:cNvSpPr>
            <a:spLocks noGrp="1"/>
          </p:cNvSpPr>
          <p:nvPr>
            <p:ph idx="1"/>
          </p:nvPr>
        </p:nvSpPr>
        <p:spPr>
          <a:xfrm>
            <a:off x="333375" y="1238249"/>
            <a:ext cx="11639550" cy="5353051"/>
          </a:xfrm>
        </p:spPr>
        <p:txBody>
          <a:bodyPr>
            <a:normAutofit fontScale="77500" lnSpcReduction="20000"/>
          </a:bodyPr>
          <a:lstStyle/>
          <a:p>
            <a:pPr marL="0" marR="0" indent="0">
              <a:spcBef>
                <a:spcPts val="0"/>
              </a:spcBef>
              <a:spcAft>
                <a:spcPts val="0"/>
              </a:spcAft>
              <a:buNone/>
              <a:tabLst>
                <a:tab pos="270510" algn="l"/>
              </a:tabLst>
            </a:pPr>
            <a:r>
              <a:rPr lang="en-US" sz="2300" b="1" dirty="0">
                <a:effectLst/>
                <a:latin typeface="Times New Roman" panose="02020603050405020304" pitchFamily="18" charset="0"/>
                <a:ea typeface="Times New Roman" panose="02020603050405020304" pitchFamily="18" charset="0"/>
              </a:rPr>
              <a:t>RESULT AND DISCUSSION</a:t>
            </a:r>
          </a:p>
          <a:p>
            <a:pPr marL="0" marR="0" indent="0">
              <a:lnSpc>
                <a:spcPct val="170000"/>
              </a:lnSpc>
              <a:spcBef>
                <a:spcPts val="0"/>
              </a:spcBef>
              <a:spcAft>
                <a:spcPts val="0"/>
              </a:spcAft>
              <a:buNone/>
              <a:tabLst>
                <a:tab pos="270510" algn="l"/>
              </a:tabLst>
            </a:pPr>
            <a:r>
              <a:rPr lang="en-US" sz="2100" dirty="0">
                <a:effectLst/>
                <a:latin typeface="Times New Roman" panose="02020603050405020304" pitchFamily="18" charset="0"/>
                <a:ea typeface="Times New Roman" panose="02020603050405020304" pitchFamily="18" charset="0"/>
              </a:rPr>
              <a:t>Both recorded and live videos can be used to spot unusual activity. An alert text message with the location of the detection is sent to the user if an unusual activity or weapon is discovered. Additionally, the user receives an email with the location and an image of the abnormal activity. It can also identify people and other objects in the video, but an alert message will only be sent if abnormal activity is discovered. The project heavily relies on object detection. Receiving alert messages with location information ensures high security and quick response to threats.</a:t>
            </a:r>
          </a:p>
          <a:p>
            <a:pPr marL="0" marR="0" indent="0" algn="just">
              <a:lnSpc>
                <a:spcPct val="170000"/>
              </a:lnSpc>
              <a:spcBef>
                <a:spcPts val="0"/>
              </a:spcBef>
              <a:spcAft>
                <a:spcPts val="0"/>
              </a:spcAft>
              <a:buNone/>
            </a:pPr>
            <a:endParaRPr lang="en-US" sz="1800" b="1" dirty="0">
              <a:effectLst/>
              <a:latin typeface="Times New Roman" panose="02020603050405020304" pitchFamily="18" charset="0"/>
              <a:ea typeface="Times New Roman" panose="02020603050405020304" pitchFamily="18" charset="0"/>
            </a:endParaRPr>
          </a:p>
          <a:p>
            <a:pPr marL="0" marR="0" indent="0" algn="just">
              <a:lnSpc>
                <a:spcPct val="150000"/>
              </a:lnSpc>
              <a:spcBef>
                <a:spcPts val="0"/>
              </a:spcBef>
              <a:spcAft>
                <a:spcPts val="0"/>
              </a:spcAft>
              <a:buNone/>
            </a:pPr>
            <a:r>
              <a:rPr lang="en-US" sz="2300" b="1" dirty="0">
                <a:effectLst/>
                <a:latin typeface="Times New Roman" panose="02020603050405020304" pitchFamily="18" charset="0"/>
                <a:ea typeface="Times New Roman" panose="02020603050405020304" pitchFamily="18" charset="0"/>
              </a:rPr>
              <a:t>ACCURACY PREDICTION</a:t>
            </a:r>
            <a:endParaRPr lang="en-US" sz="2300" b="1" dirty="0">
              <a:latin typeface="Times New Roman" panose="02020603050405020304" pitchFamily="18" charset="0"/>
              <a:ea typeface="Times New Roman" panose="02020603050405020304" pitchFamily="18" charset="0"/>
            </a:endParaRPr>
          </a:p>
          <a:p>
            <a:pPr marL="0" marR="0" indent="0" algn="just">
              <a:lnSpc>
                <a:spcPct val="17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r>
              <a:rPr lang="en-US" sz="2100" dirty="0">
                <a:effectLst/>
                <a:latin typeface="Times New Roman" panose="02020603050405020304" pitchFamily="18" charset="0"/>
                <a:ea typeface="Times New Roman" panose="02020603050405020304" pitchFamily="18" charset="0"/>
              </a:rPr>
              <a:t>The graph demonstrates that our suggested method outperforms the majority of semi-supervised methods in terms of stability and accuracy. Additionally, our suggested method's internal group convolution structure makes it simpler to adapt our method to various data sets. To support this claim, more research and data are required. When the data set gets bigger and better in the future, we think our methodology will perform better. To show the effectiveness and precision of the suggested model, the precision of the accepted techniques in the area of perceiving anomalous behavior following the model's evaluation and testing, we applied our suggested algorithm to the Avenue UCSD-Ped 1 dataset and carried out training and testing. </a:t>
            </a:r>
            <a:endParaRPr lang="en-US" dirty="0"/>
          </a:p>
        </p:txBody>
      </p:sp>
    </p:spTree>
    <p:extLst>
      <p:ext uri="{BB962C8B-B14F-4D97-AF65-F5344CB8AC3E}">
        <p14:creationId xmlns:p14="http://schemas.microsoft.com/office/powerpoint/2010/main" val="369656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E9228D-257D-F5D6-BF91-8BEBDBCF1281}"/>
              </a:ext>
            </a:extLst>
          </p:cNvPr>
          <p:cNvSpPr>
            <a:spLocks noGrp="1"/>
          </p:cNvSpPr>
          <p:nvPr>
            <p:ph type="title"/>
          </p:nvPr>
        </p:nvSpPr>
        <p:spPr>
          <a:xfrm>
            <a:off x="514350" y="365125"/>
            <a:ext cx="10839450" cy="682625"/>
          </a:xfrm>
        </p:spPr>
        <p:txBody>
          <a:bodyPr>
            <a:normAutofit/>
          </a:bodyPr>
          <a:lstStyle/>
          <a:p>
            <a:pPr algn="just"/>
            <a:r>
              <a:rPr lang="en-US" sz="3200" b="1" dirty="0">
                <a:latin typeface="Times New Roman" panose="02020603050405020304" pitchFamily="18" charset="0"/>
                <a:cs typeface="Times New Roman" panose="02020603050405020304" pitchFamily="18" charset="0"/>
              </a:rPr>
              <a:t>                                INTRODUCTION</a:t>
            </a:r>
          </a:p>
        </p:txBody>
      </p:sp>
      <p:sp>
        <p:nvSpPr>
          <p:cNvPr id="7" name="Content Placeholder 2">
            <a:extLst>
              <a:ext uri="{FF2B5EF4-FFF2-40B4-BE49-F238E27FC236}">
                <a16:creationId xmlns:a16="http://schemas.microsoft.com/office/drawing/2014/main" id="{4CA8025B-72C9-57DA-C73B-68F97AC0FADE}"/>
              </a:ext>
            </a:extLst>
          </p:cNvPr>
          <p:cNvSpPr>
            <a:spLocks noGrp="1"/>
          </p:cNvSpPr>
          <p:nvPr>
            <p:ph idx="1"/>
          </p:nvPr>
        </p:nvSpPr>
        <p:spPr>
          <a:xfrm>
            <a:off x="438150" y="1257299"/>
            <a:ext cx="11201399" cy="5235575"/>
          </a:xfrm>
        </p:spPr>
        <p:txBody>
          <a:bodyPr/>
          <a:lstStyle/>
          <a:p>
            <a:pPr marL="0" indent="0" algn="just">
              <a:buNone/>
            </a:pPr>
            <a:r>
              <a:rPr lang="en-US" sz="2400" dirty="0">
                <a:effectLst/>
                <a:latin typeface="Times New Roman" panose="02020603050405020304" pitchFamily="18" charset="0"/>
                <a:ea typeface="Times New Roman" panose="02020603050405020304" pitchFamily="18" charset="0"/>
              </a:rPr>
              <a:t>The installation of surveillance cameras in both public and private locations, including shopping </a:t>
            </a:r>
            <a:r>
              <a:rPr lang="en-US" sz="2400" dirty="0" err="1">
                <a:effectLst/>
                <a:latin typeface="Times New Roman" panose="02020603050405020304" pitchFamily="18" charset="0"/>
                <a:ea typeface="Times New Roman" panose="02020603050405020304" pitchFamily="18" charset="0"/>
              </a:rPr>
              <a:t>centres</a:t>
            </a:r>
            <a:r>
              <a:rPr lang="en-US" sz="2400" dirty="0">
                <a:effectLst/>
                <a:latin typeface="Times New Roman" panose="02020603050405020304" pitchFamily="18" charset="0"/>
                <a:ea typeface="Times New Roman" panose="02020603050405020304" pitchFamily="18" charset="0"/>
              </a:rPr>
              <a:t> , airports, streets, train stations, etc., has grown significantly in recent decades as a result of the high demand for security. The primary goal of these cameras is to document and so stop ongoing deviant activity, such as assaults, car accidents, robberies, pedestrian fights, traffic jams, etc. The drawbacks of using manual </a:t>
            </a:r>
            <a:r>
              <a:rPr lang="en-US" sz="2400" dirty="0" err="1">
                <a:effectLst/>
                <a:latin typeface="Times New Roman" panose="02020603050405020304" pitchFamily="18" charset="0"/>
                <a:ea typeface="Times New Roman" panose="02020603050405020304" pitchFamily="18" charset="0"/>
              </a:rPr>
              <a:t>labour</a:t>
            </a:r>
            <a:r>
              <a:rPr lang="en-US" sz="2400" dirty="0">
                <a:effectLst/>
                <a:latin typeface="Times New Roman" panose="02020603050405020304" pitchFamily="18" charset="0"/>
                <a:ea typeface="Times New Roman" panose="02020603050405020304" pitchFamily="18" charset="0"/>
              </a:rPr>
              <a:t> to watch over security cameras are numerous. As a result, in order to address the aforementioned issues, it is necessary to develop a fully automated system that can recognize, learn, and notify the user to any suspicious actions in the captured video. An abnormal </a:t>
            </a:r>
            <a:r>
              <a:rPr lang="en-US" sz="2400" dirty="0" err="1">
                <a:effectLst/>
                <a:latin typeface="Times New Roman" panose="02020603050405020304" pitchFamily="18" charset="0"/>
                <a:ea typeface="Times New Roman" panose="02020603050405020304" pitchFamily="18" charset="0"/>
              </a:rPr>
              <a:t>behaviour</a:t>
            </a:r>
            <a:r>
              <a:rPr lang="en-US" sz="2400" dirty="0">
                <a:effectLst/>
                <a:latin typeface="Times New Roman" panose="02020603050405020304" pitchFamily="18" charset="0"/>
                <a:ea typeface="Times New Roman" panose="02020603050405020304" pitchFamily="18" charset="0"/>
              </a:rPr>
              <a:t> detection system is a system that automatically analyses, analyses, and recognizes unusual activity in security camera videos. </a:t>
            </a:r>
            <a:r>
              <a:rPr lang="en-US" sz="2400" dirty="0">
                <a:latin typeface="Times New Roman" panose="02020603050405020304" pitchFamily="18" charset="0"/>
                <a:ea typeface="Times New Roman" panose="02020603050405020304" pitchFamily="18" charset="0"/>
              </a:rPr>
              <a:t>H</a:t>
            </a:r>
            <a:r>
              <a:rPr lang="en-US" sz="2400" dirty="0">
                <a:effectLst/>
                <a:latin typeface="Times New Roman" panose="02020603050405020304" pitchFamily="18" charset="0"/>
                <a:ea typeface="Times New Roman" panose="02020603050405020304" pitchFamily="18" charset="0"/>
              </a:rPr>
              <a:t>uman objects or weapon detection and tracking are still conducted at cloud centers, as real-time, online tracking is computationally costly. For this purpose, we trained the classifier model of YOLO v5, i.e., “You Only Look Once” is model is a state-of-the-art real-time object detection classifier. Furthermore, we are not just detecting the guns, humans, and cars but also getting the location of the incident and storing the data for future use.</a:t>
            </a:r>
          </a:p>
          <a:p>
            <a:pPr marL="0" indent="0">
              <a:buNone/>
            </a:pPr>
            <a:endParaRPr lang="en-US" dirty="0"/>
          </a:p>
        </p:txBody>
      </p:sp>
    </p:spTree>
    <p:extLst>
      <p:ext uri="{BB962C8B-B14F-4D97-AF65-F5344CB8AC3E}">
        <p14:creationId xmlns:p14="http://schemas.microsoft.com/office/powerpoint/2010/main" val="398560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6BEA-E4E4-F39E-CD52-AE05E592ACA0}"/>
              </a:ext>
            </a:extLst>
          </p:cNvPr>
          <p:cNvSpPr>
            <a:spLocks noGrp="1"/>
          </p:cNvSpPr>
          <p:nvPr>
            <p:ph type="title"/>
          </p:nvPr>
        </p:nvSpPr>
        <p:spPr>
          <a:xfrm>
            <a:off x="352425" y="104776"/>
            <a:ext cx="11430000" cy="609599"/>
          </a:xfrm>
        </p:spPr>
        <p:txBody>
          <a:bodyPr>
            <a:normAutofit/>
          </a:bodyPr>
          <a:lstStyle/>
          <a:p>
            <a:r>
              <a:rPr lang="en-US" sz="3200" b="1" dirty="0">
                <a:latin typeface="Times New Roman" panose="02020603050405020304" pitchFamily="18" charset="0"/>
                <a:cs typeface="Times New Roman" panose="02020603050405020304" pitchFamily="18" charset="0"/>
              </a:rPr>
              <a:t>                                   SCREENSHOTS</a:t>
            </a:r>
          </a:p>
        </p:txBody>
      </p:sp>
      <p:pic>
        <p:nvPicPr>
          <p:cNvPr id="4" name="Content Placeholder 3">
            <a:extLst>
              <a:ext uri="{FF2B5EF4-FFF2-40B4-BE49-F238E27FC236}">
                <a16:creationId xmlns:a16="http://schemas.microsoft.com/office/drawing/2014/main" id="{F4BED169-0976-8B37-D206-59A9E16B550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05075" y="723900"/>
            <a:ext cx="6372225" cy="2714625"/>
          </a:xfrm>
          <a:prstGeom prst="rect">
            <a:avLst/>
          </a:prstGeom>
          <a:noFill/>
          <a:ln>
            <a:noFill/>
          </a:ln>
        </p:spPr>
      </p:pic>
      <p:pic>
        <p:nvPicPr>
          <p:cNvPr id="5" name="Picture 4">
            <a:extLst>
              <a:ext uri="{FF2B5EF4-FFF2-40B4-BE49-F238E27FC236}">
                <a16:creationId xmlns:a16="http://schemas.microsoft.com/office/drawing/2014/main" id="{12533CA1-7C6E-6A61-B5DD-62F00368DC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3839527"/>
            <a:ext cx="6372225" cy="2714625"/>
          </a:xfrm>
          <a:prstGeom prst="rect">
            <a:avLst/>
          </a:prstGeom>
          <a:noFill/>
          <a:ln>
            <a:noFill/>
          </a:ln>
        </p:spPr>
      </p:pic>
      <p:sp>
        <p:nvSpPr>
          <p:cNvPr id="7" name="TextBox 6">
            <a:extLst>
              <a:ext uri="{FF2B5EF4-FFF2-40B4-BE49-F238E27FC236}">
                <a16:creationId xmlns:a16="http://schemas.microsoft.com/office/drawing/2014/main" id="{A29EFEFD-9491-82ED-7809-DCA6139A84A5}"/>
              </a:ext>
            </a:extLst>
          </p:cNvPr>
          <p:cNvSpPr txBox="1"/>
          <p:nvPr/>
        </p:nvSpPr>
        <p:spPr>
          <a:xfrm>
            <a:off x="2847975" y="3362323"/>
            <a:ext cx="4067175"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1. Yolo Testing </a:t>
            </a:r>
            <a:endParaRPr lang="en-US" sz="1600" dirty="0"/>
          </a:p>
        </p:txBody>
      </p:sp>
      <p:sp>
        <p:nvSpPr>
          <p:cNvPr id="9" name="TextBox 8">
            <a:extLst>
              <a:ext uri="{FF2B5EF4-FFF2-40B4-BE49-F238E27FC236}">
                <a16:creationId xmlns:a16="http://schemas.microsoft.com/office/drawing/2014/main" id="{1BF392AD-DF3F-42C5-78BB-5D2EB2B5744A}"/>
              </a:ext>
            </a:extLst>
          </p:cNvPr>
          <p:cNvSpPr txBox="1"/>
          <p:nvPr/>
        </p:nvSpPr>
        <p:spPr>
          <a:xfrm>
            <a:off x="3371850" y="6477358"/>
            <a:ext cx="6096000" cy="338554"/>
          </a:xfrm>
          <a:prstGeom prst="rect">
            <a:avLst/>
          </a:prstGeom>
          <a:noFill/>
        </p:spPr>
        <p:txBody>
          <a:bodyPr wrap="square">
            <a:spAutoFit/>
          </a:bodyPr>
          <a:lstStyle/>
          <a:p>
            <a:r>
              <a:rPr lang="en-US" sz="1600" b="1" dirty="0">
                <a:effectLst/>
                <a:latin typeface="Times New Roman" panose="02020603050405020304" pitchFamily="18" charset="0"/>
                <a:ea typeface="Times New Roman" panose="02020603050405020304" pitchFamily="18" charset="0"/>
              </a:rPr>
              <a:t>    2. Detection of weapon through web camera</a:t>
            </a:r>
            <a:endParaRPr lang="en-US" sz="1600" b="1" dirty="0"/>
          </a:p>
        </p:txBody>
      </p:sp>
    </p:spTree>
    <p:extLst>
      <p:ext uri="{BB962C8B-B14F-4D97-AF65-F5344CB8AC3E}">
        <p14:creationId xmlns:p14="http://schemas.microsoft.com/office/powerpoint/2010/main" val="611437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8576ADD-1546-7F87-D98E-45BF3357ECD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7462" y="200026"/>
            <a:ext cx="6858000" cy="2686050"/>
          </a:xfrm>
          <a:prstGeom prst="rect">
            <a:avLst/>
          </a:prstGeom>
          <a:noFill/>
          <a:ln>
            <a:noFill/>
          </a:ln>
        </p:spPr>
      </p:pic>
      <p:sp>
        <p:nvSpPr>
          <p:cNvPr id="6" name="TextBox 5">
            <a:extLst>
              <a:ext uri="{FF2B5EF4-FFF2-40B4-BE49-F238E27FC236}">
                <a16:creationId xmlns:a16="http://schemas.microsoft.com/office/drawing/2014/main" id="{046705B5-F4D5-C9E4-1592-C8F3608EBA3A}"/>
              </a:ext>
            </a:extLst>
          </p:cNvPr>
          <p:cNvSpPr txBox="1"/>
          <p:nvPr/>
        </p:nvSpPr>
        <p:spPr>
          <a:xfrm>
            <a:off x="3048000" y="2886076"/>
            <a:ext cx="6096000" cy="338554"/>
          </a:xfrm>
          <a:prstGeom prst="rect">
            <a:avLst/>
          </a:prstGeom>
          <a:noFill/>
        </p:spPr>
        <p:txBody>
          <a:bodyPr wrap="square">
            <a:spAutoFit/>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3. Detection of weapon in a recorded video</a:t>
            </a:r>
            <a:endParaRPr lang="en-US" sz="16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B899AE71-3B36-A8EE-B3CE-7508935A16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7462" y="3429000"/>
            <a:ext cx="6858000" cy="2961640"/>
          </a:xfrm>
          <a:prstGeom prst="rect">
            <a:avLst/>
          </a:prstGeom>
          <a:noFill/>
          <a:ln>
            <a:noFill/>
          </a:ln>
        </p:spPr>
      </p:pic>
      <p:sp>
        <p:nvSpPr>
          <p:cNvPr id="9" name="TextBox 8">
            <a:extLst>
              <a:ext uri="{FF2B5EF4-FFF2-40B4-BE49-F238E27FC236}">
                <a16:creationId xmlns:a16="http://schemas.microsoft.com/office/drawing/2014/main" id="{D5ACB29B-6F37-9E37-BB37-CDD6870D07E5}"/>
              </a:ext>
            </a:extLst>
          </p:cNvPr>
          <p:cNvSpPr txBox="1"/>
          <p:nvPr/>
        </p:nvSpPr>
        <p:spPr>
          <a:xfrm>
            <a:off x="5181601" y="6397992"/>
            <a:ext cx="4095750" cy="338554"/>
          </a:xfrm>
          <a:prstGeom prst="rect">
            <a:avLst/>
          </a:prstGeom>
          <a:noFill/>
        </p:spPr>
        <p:txBody>
          <a:bodyPr wrap="square">
            <a:spAutoFit/>
          </a:bodyPr>
          <a:lstStyle/>
          <a:p>
            <a:r>
              <a:rPr lang="en-US" sz="1600" b="1" dirty="0">
                <a:effectLst/>
                <a:latin typeface="Times New Roman" panose="02020603050405020304" pitchFamily="18" charset="0"/>
                <a:ea typeface="Times New Roman" panose="02020603050405020304" pitchFamily="18" charset="0"/>
              </a:rPr>
              <a:t>4. Output</a:t>
            </a:r>
            <a:endParaRPr lang="en-US" sz="1600" dirty="0"/>
          </a:p>
        </p:txBody>
      </p:sp>
    </p:spTree>
    <p:extLst>
      <p:ext uri="{BB962C8B-B14F-4D97-AF65-F5344CB8AC3E}">
        <p14:creationId xmlns:p14="http://schemas.microsoft.com/office/powerpoint/2010/main" val="199996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777EB5-D4F9-9755-6B94-970DB4BDD7F7}"/>
              </a:ext>
            </a:extLst>
          </p:cNvPr>
          <p:cNvSpPr>
            <a:spLocks noGrp="1"/>
          </p:cNvSpPr>
          <p:nvPr>
            <p:ph idx="1"/>
          </p:nvPr>
        </p:nvSpPr>
        <p:spPr>
          <a:xfrm>
            <a:off x="204787" y="204787"/>
            <a:ext cx="11782425" cy="6391276"/>
          </a:xfrm>
        </p:spPr>
        <p:txBody>
          <a:bodyPr/>
          <a:lstStyle/>
          <a:p>
            <a:pPr marL="0" indent="0">
              <a:buNone/>
            </a:pPr>
            <a:r>
              <a:rPr lang="en-US" dirty="0"/>
              <a:t> </a:t>
            </a:r>
          </a:p>
        </p:txBody>
      </p:sp>
      <p:pic>
        <p:nvPicPr>
          <p:cNvPr id="4" name="Picture 3">
            <a:extLst>
              <a:ext uri="{FF2B5EF4-FFF2-40B4-BE49-F238E27FC236}">
                <a16:creationId xmlns:a16="http://schemas.microsoft.com/office/drawing/2014/main" id="{4C4BDD3B-7D22-5B24-F872-3EABF2C2A09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7901" y="261937"/>
            <a:ext cx="7400924" cy="2852738"/>
          </a:xfrm>
          <a:prstGeom prst="rect">
            <a:avLst/>
          </a:prstGeom>
          <a:noFill/>
          <a:ln>
            <a:noFill/>
          </a:ln>
        </p:spPr>
      </p:pic>
      <p:sp>
        <p:nvSpPr>
          <p:cNvPr id="6" name="TextBox 5">
            <a:extLst>
              <a:ext uri="{FF2B5EF4-FFF2-40B4-BE49-F238E27FC236}">
                <a16:creationId xmlns:a16="http://schemas.microsoft.com/office/drawing/2014/main" id="{8F61E999-E0EE-4FB9-022A-35F8F7A8919C}"/>
              </a:ext>
            </a:extLst>
          </p:cNvPr>
          <p:cNvSpPr txBox="1"/>
          <p:nvPr/>
        </p:nvSpPr>
        <p:spPr>
          <a:xfrm>
            <a:off x="3047999" y="3120508"/>
            <a:ext cx="6096000" cy="338554"/>
          </a:xfrm>
          <a:prstGeom prst="rect">
            <a:avLst/>
          </a:prstGeom>
          <a:noFill/>
        </p:spPr>
        <p:txBody>
          <a:bodyPr wrap="square">
            <a:spAutoFit/>
          </a:bodyPr>
          <a:lstStyle/>
          <a:p>
            <a:r>
              <a:rPr lang="en-US" sz="1600" b="1" dirty="0">
                <a:effectLst/>
                <a:latin typeface="Times New Roman" panose="02020603050405020304" pitchFamily="18" charset="0"/>
                <a:ea typeface="Times New Roman" panose="02020603050405020304" pitchFamily="18" charset="0"/>
              </a:rPr>
              <a:t>                               5. Location of the camera </a:t>
            </a:r>
            <a:endParaRPr lang="en-US" sz="1600" dirty="0"/>
          </a:p>
        </p:txBody>
      </p:sp>
      <p:pic>
        <p:nvPicPr>
          <p:cNvPr id="7" name="Picture 6">
            <a:extLst>
              <a:ext uri="{FF2B5EF4-FFF2-40B4-BE49-F238E27FC236}">
                <a16:creationId xmlns:a16="http://schemas.microsoft.com/office/drawing/2014/main" id="{CFB1D49E-92A8-07DB-2A7C-C0F683ADF8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01" y="3601193"/>
            <a:ext cx="7400924" cy="2852738"/>
          </a:xfrm>
          <a:prstGeom prst="rect">
            <a:avLst/>
          </a:prstGeom>
          <a:noFill/>
          <a:ln>
            <a:noFill/>
          </a:ln>
        </p:spPr>
      </p:pic>
      <p:sp>
        <p:nvSpPr>
          <p:cNvPr id="9" name="TextBox 8">
            <a:extLst>
              <a:ext uri="{FF2B5EF4-FFF2-40B4-BE49-F238E27FC236}">
                <a16:creationId xmlns:a16="http://schemas.microsoft.com/office/drawing/2014/main" id="{203EF337-C38A-A670-0BC1-6333221A17D9}"/>
              </a:ext>
            </a:extLst>
          </p:cNvPr>
          <p:cNvSpPr txBox="1"/>
          <p:nvPr/>
        </p:nvSpPr>
        <p:spPr>
          <a:xfrm>
            <a:off x="3471863" y="6453931"/>
            <a:ext cx="6115050" cy="338554"/>
          </a:xfrm>
          <a:prstGeom prst="rect">
            <a:avLst/>
          </a:prstGeom>
          <a:noFill/>
        </p:spPr>
        <p:txBody>
          <a:bodyPr wrap="square">
            <a:spAutoFit/>
          </a:bodyPr>
          <a:lstStyle/>
          <a:p>
            <a:r>
              <a:rPr lang="en-US" sz="1600" b="1" dirty="0">
                <a:effectLst/>
                <a:latin typeface="Times New Roman" panose="02020603050405020304" pitchFamily="18" charset="0"/>
                <a:ea typeface="Times New Roman" panose="02020603050405020304" pitchFamily="18" charset="0"/>
              </a:rPr>
              <a:t>6. Email received after detecting a weapon in a live video</a:t>
            </a:r>
            <a:endParaRPr lang="en-US" sz="1600" dirty="0"/>
          </a:p>
        </p:txBody>
      </p:sp>
    </p:spTree>
    <p:extLst>
      <p:ext uri="{BB962C8B-B14F-4D97-AF65-F5344CB8AC3E}">
        <p14:creationId xmlns:p14="http://schemas.microsoft.com/office/powerpoint/2010/main" val="3099737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C08EBE7-2705-634B-F49E-D7D4DE13ADC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05049" y="117682"/>
            <a:ext cx="7162800" cy="3235117"/>
          </a:xfrm>
          <a:prstGeom prst="rect">
            <a:avLst/>
          </a:prstGeom>
          <a:noFill/>
          <a:ln>
            <a:noFill/>
          </a:ln>
        </p:spPr>
      </p:pic>
      <p:sp>
        <p:nvSpPr>
          <p:cNvPr id="6" name="TextBox 5">
            <a:extLst>
              <a:ext uri="{FF2B5EF4-FFF2-40B4-BE49-F238E27FC236}">
                <a16:creationId xmlns:a16="http://schemas.microsoft.com/office/drawing/2014/main" id="{9E021947-BDEF-00F8-F88D-67E56ABE0F0E}"/>
              </a:ext>
            </a:extLst>
          </p:cNvPr>
          <p:cNvSpPr txBox="1"/>
          <p:nvPr/>
        </p:nvSpPr>
        <p:spPr>
          <a:xfrm>
            <a:off x="3048000" y="3352799"/>
            <a:ext cx="6096000" cy="338554"/>
          </a:xfrm>
          <a:prstGeom prst="rect">
            <a:avLst/>
          </a:prstGeom>
          <a:noFill/>
        </p:spPr>
        <p:txBody>
          <a:bodyPr wrap="square">
            <a:spAutoFit/>
          </a:bodyPr>
          <a:lstStyle/>
          <a:p>
            <a:r>
              <a:rPr lang="en-US" sz="1600" b="1" dirty="0">
                <a:effectLst/>
                <a:latin typeface="Times New Roman" panose="02020603050405020304" pitchFamily="18" charset="0"/>
                <a:ea typeface="Times New Roman" panose="02020603050405020304" pitchFamily="18" charset="0"/>
              </a:rPr>
              <a:t>7. Email received after detecting weapon in a recorded video</a:t>
            </a:r>
            <a:endParaRPr lang="en-US" sz="1600" dirty="0"/>
          </a:p>
        </p:txBody>
      </p:sp>
      <p:pic>
        <p:nvPicPr>
          <p:cNvPr id="7" name="Picture 6">
            <a:extLst>
              <a:ext uri="{FF2B5EF4-FFF2-40B4-BE49-F238E27FC236}">
                <a16:creationId xmlns:a16="http://schemas.microsoft.com/office/drawing/2014/main" id="{062CBBE7-6AF6-EC02-546B-8D712989AC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08996" y="3992562"/>
            <a:ext cx="4954905" cy="2436813"/>
          </a:xfrm>
          <a:prstGeom prst="rect">
            <a:avLst/>
          </a:prstGeom>
          <a:noFill/>
          <a:ln>
            <a:noFill/>
          </a:ln>
        </p:spPr>
      </p:pic>
      <p:sp>
        <p:nvSpPr>
          <p:cNvPr id="9" name="TextBox 8">
            <a:extLst>
              <a:ext uri="{FF2B5EF4-FFF2-40B4-BE49-F238E27FC236}">
                <a16:creationId xmlns:a16="http://schemas.microsoft.com/office/drawing/2014/main" id="{59CA679F-C2D3-0C2A-7509-3CB3EA15E9FB}"/>
              </a:ext>
            </a:extLst>
          </p:cNvPr>
          <p:cNvSpPr txBox="1"/>
          <p:nvPr/>
        </p:nvSpPr>
        <p:spPr>
          <a:xfrm>
            <a:off x="4429125" y="6392030"/>
            <a:ext cx="6096000" cy="338554"/>
          </a:xfrm>
          <a:prstGeom prst="rect">
            <a:avLst/>
          </a:prstGeom>
          <a:noFill/>
        </p:spPr>
        <p:txBody>
          <a:bodyPr wrap="square">
            <a:spAutoFit/>
          </a:bodyPr>
          <a:lstStyle/>
          <a:p>
            <a:r>
              <a:rPr lang="en-US" sz="1600" b="1" dirty="0">
                <a:effectLst/>
                <a:latin typeface="Times New Roman" panose="02020603050405020304" pitchFamily="18" charset="0"/>
                <a:ea typeface="Times New Roman" panose="02020603050405020304" pitchFamily="18" charset="0"/>
              </a:rPr>
              <a:t>8. SMS notifying the detection</a:t>
            </a:r>
            <a:endParaRPr lang="en-US" sz="1600" dirty="0"/>
          </a:p>
        </p:txBody>
      </p:sp>
    </p:spTree>
    <p:extLst>
      <p:ext uri="{BB962C8B-B14F-4D97-AF65-F5344CB8AC3E}">
        <p14:creationId xmlns:p14="http://schemas.microsoft.com/office/powerpoint/2010/main" val="4000221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77C8-07D8-E592-03BF-1953941B1AA6}"/>
              </a:ext>
            </a:extLst>
          </p:cNvPr>
          <p:cNvSpPr>
            <a:spLocks noGrp="1"/>
          </p:cNvSpPr>
          <p:nvPr>
            <p:ph type="title"/>
          </p:nvPr>
        </p:nvSpPr>
        <p:spPr>
          <a:xfrm>
            <a:off x="838200" y="365125"/>
            <a:ext cx="10515600" cy="720725"/>
          </a:xfrm>
        </p:spPr>
        <p:txBody>
          <a:bodyPr/>
          <a:lstStyle/>
          <a:p>
            <a:r>
              <a:rPr lang="en-US" dirty="0"/>
              <a:t>                         </a:t>
            </a:r>
            <a:r>
              <a:rPr lang="en-US" sz="32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1B0E9DC-444A-CADD-2FC8-6C11D74DEE84}"/>
              </a:ext>
            </a:extLst>
          </p:cNvPr>
          <p:cNvSpPr>
            <a:spLocks noGrp="1"/>
          </p:cNvSpPr>
          <p:nvPr>
            <p:ph idx="1"/>
          </p:nvPr>
        </p:nvSpPr>
        <p:spPr>
          <a:xfrm>
            <a:off x="314325" y="1085850"/>
            <a:ext cx="11630025" cy="5543550"/>
          </a:xfrm>
        </p:spPr>
        <p:txBody>
          <a:bodyPr/>
          <a:lstStyle/>
          <a:p>
            <a:pPr marL="0" indent="0" algn="just">
              <a:lnSpc>
                <a:spcPct val="150000"/>
              </a:lnSpc>
              <a:buNone/>
            </a:pPr>
            <a:r>
              <a:rPr lang="en-US" sz="2000" dirty="0">
                <a:effectLst/>
                <a:latin typeface="Times New Roman" panose="02020603050405020304" pitchFamily="18" charset="0"/>
                <a:ea typeface="Times New Roman" panose="02020603050405020304" pitchFamily="18" charset="0"/>
              </a:rPr>
              <a:t>In this study, the state-of-the-art YOLO V5 object detection model was implemented and trained over our collected dataset for weapon detection. We propose a model that provides a visionary sense to a machine to identify the unsafe weapon and can also alert the human administrator when a gun or a firearm is obvious in the edge. Experimental results show that the trained YOLO V5 has  better performance compared to the YOLO V3 model and more or less costs the same computationally. There is an immediate need to update the current surveillance capabilities with improved resources to support monitoring the effectiveness of human operators. Smart surveillance systems would fully replace current infrastructure with the growing availability of low-cost storage, video infrastructure, and better video processing technologies. Eventually, the digital monitoring systems in terms of robots would fully replace current surveillance systems with the growing availability of cheap computing, video infrastructure, high-end technology, and better video processing.</a:t>
            </a:r>
          </a:p>
          <a:p>
            <a:pPr marL="0" indent="0">
              <a:buNone/>
            </a:pPr>
            <a:endParaRPr lang="en-US" dirty="0"/>
          </a:p>
        </p:txBody>
      </p:sp>
    </p:spTree>
    <p:extLst>
      <p:ext uri="{BB962C8B-B14F-4D97-AF65-F5344CB8AC3E}">
        <p14:creationId xmlns:p14="http://schemas.microsoft.com/office/powerpoint/2010/main" val="3252368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854E5-959F-F505-A576-FEF69EA9F83D}"/>
              </a:ext>
            </a:extLst>
          </p:cNvPr>
          <p:cNvSpPr>
            <a:spLocks noGrp="1"/>
          </p:cNvSpPr>
          <p:nvPr>
            <p:ph type="title"/>
          </p:nvPr>
        </p:nvSpPr>
        <p:spPr>
          <a:xfrm>
            <a:off x="838200" y="190501"/>
            <a:ext cx="10515600" cy="1066800"/>
          </a:xfrm>
        </p:spPr>
        <p:txBody>
          <a:bodyPr/>
          <a:lstStyle/>
          <a:p>
            <a:r>
              <a:rPr lang="en-US" dirty="0"/>
              <a:t>                         </a:t>
            </a:r>
            <a:r>
              <a:rPr lang="en-US" sz="32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44C5B6E0-61F0-9607-EC58-EB3D8838D600}"/>
              </a:ext>
            </a:extLst>
          </p:cNvPr>
          <p:cNvSpPr>
            <a:spLocks noGrp="1"/>
          </p:cNvSpPr>
          <p:nvPr>
            <p:ph idx="1"/>
          </p:nvPr>
        </p:nvSpPr>
        <p:spPr>
          <a:xfrm>
            <a:off x="219075" y="1152525"/>
            <a:ext cx="11791950" cy="5514974"/>
          </a:xfrm>
        </p:spPr>
        <p:txBody>
          <a:bodyPr/>
          <a:lstStyle/>
          <a:p>
            <a:pPr algn="just">
              <a:lnSpc>
                <a:spcPct val="150000"/>
              </a:lnSpc>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Ioana Alexandra </a:t>
            </a:r>
            <a:r>
              <a:rPr lang="en-US" sz="1800" dirty="0" err="1">
                <a:effectLst/>
                <a:latin typeface="Times New Roman" panose="02020603050405020304" pitchFamily="18" charset="0"/>
                <a:ea typeface="Times New Roman" panose="02020603050405020304" pitchFamily="18" charset="0"/>
              </a:rPr>
              <a:t>Bozdog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Todea</a:t>
            </a:r>
            <a:r>
              <a:rPr lang="en-US" sz="1800" dirty="0">
                <a:effectLst/>
                <a:latin typeface="Times New Roman" panose="02020603050405020304" pitchFamily="18" charset="0"/>
                <a:ea typeface="Times New Roman" panose="02020603050405020304" pitchFamily="18" charset="0"/>
              </a:rPr>
              <a:t> Daniel-</a:t>
            </a:r>
            <a:r>
              <a:rPr lang="en-US" sz="1800" dirty="0" err="1">
                <a:effectLst/>
                <a:latin typeface="Times New Roman" panose="02020603050405020304" pitchFamily="18" charset="0"/>
                <a:ea typeface="Times New Roman" panose="02020603050405020304" pitchFamily="18" charset="0"/>
              </a:rPr>
              <a:t>Nicusor</a:t>
            </a:r>
            <a:r>
              <a:rPr lang="en-US" sz="1800" dirty="0">
                <a:effectLst/>
                <a:latin typeface="Times New Roman" panose="02020603050405020304" pitchFamily="18" charset="0"/>
                <a:ea typeface="Times New Roman" panose="02020603050405020304" pitchFamily="18" charset="0"/>
              </a:rPr>
              <a:t>, Marcel </a:t>
            </a:r>
            <a:r>
              <a:rPr lang="en-US" sz="1800" dirty="0" err="1">
                <a:effectLst/>
                <a:latin typeface="Times New Roman" panose="02020603050405020304" pitchFamily="18" charset="0"/>
                <a:ea typeface="Times New Roman" panose="02020603050405020304" pitchFamily="18" charset="0"/>
              </a:rPr>
              <a:t>Antal</a:t>
            </a:r>
            <a:r>
              <a:rPr lang="en-US" sz="1800" dirty="0">
                <a:effectLst/>
                <a:latin typeface="Times New Roman" panose="02020603050405020304" pitchFamily="18" charset="0"/>
                <a:ea typeface="Times New Roman" panose="02020603050405020304" pitchFamily="18" charset="0"/>
              </a:rPr>
              <a:t>; Claudia </a:t>
            </a:r>
            <a:r>
              <a:rPr lang="en-US" sz="1800" dirty="0" err="1">
                <a:effectLst/>
                <a:latin typeface="Times New Roman" panose="02020603050405020304" pitchFamily="18" charset="0"/>
                <a:ea typeface="Times New Roman" panose="02020603050405020304" pitchFamily="18" charset="0"/>
              </a:rPr>
              <a:t>Antal</a:t>
            </a:r>
            <a:r>
              <a:rPr lang="en-US" sz="1800" dirty="0">
                <a:effectLst/>
                <a:latin typeface="Times New Roman" panose="02020603050405020304" pitchFamily="18" charset="0"/>
                <a:ea typeface="Times New Roman" panose="02020603050405020304" pitchFamily="18" charset="0"/>
              </a:rPr>
              <a:t>, Tudor </a:t>
            </a:r>
            <a:r>
              <a:rPr lang="en-US" sz="1800" dirty="0" err="1">
                <a:effectLst/>
                <a:latin typeface="Times New Roman" panose="02020603050405020304" pitchFamily="18" charset="0"/>
                <a:ea typeface="Times New Roman" panose="02020603050405020304" pitchFamily="18" charset="0"/>
              </a:rPr>
              <a:t>Cioara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IonutAnghel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IoanSalomie</a:t>
            </a:r>
            <a:r>
              <a:rPr lang="en-US" sz="1800" dirty="0">
                <a:effectLst/>
                <a:latin typeface="Times New Roman" panose="02020603050405020304" pitchFamily="18" charset="0"/>
                <a:ea typeface="Times New Roman" panose="02020603050405020304" pitchFamily="18" charset="0"/>
              </a:rPr>
              <a:t>, “Human Behavior and Anomaly Detection using Machine Learning and Wearable Sensors”, IEEE 17th International Conference on Intelligent Computer Communication and Processing (ICCP), 2022</a:t>
            </a:r>
          </a:p>
          <a:p>
            <a:pPr algn="just">
              <a:lnSpc>
                <a:spcPct val="150000"/>
              </a:lnSpc>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Huifang Qian, Xuan Zhou, </a:t>
            </a:r>
            <a:r>
              <a:rPr lang="en-US" sz="1800" dirty="0" err="1">
                <a:effectLst/>
                <a:latin typeface="Times New Roman" panose="02020603050405020304" pitchFamily="18" charset="0"/>
                <a:ea typeface="Times New Roman" panose="02020603050405020304" pitchFamily="18" charset="0"/>
              </a:rPr>
              <a:t>Mengmeng</a:t>
            </a:r>
            <a:r>
              <a:rPr lang="en-US" sz="1800" dirty="0">
                <a:effectLst/>
                <a:latin typeface="Times New Roman" panose="02020603050405020304" pitchFamily="18" charset="0"/>
                <a:ea typeface="Times New Roman" panose="02020603050405020304" pitchFamily="18" charset="0"/>
              </a:rPr>
              <a:t> Zheng, “Detection and Recognition of Abnormal Behavior based on Multi-level Residual Network”, IEEE 4th Advanced Information Technology, Electronic and Automation Control Conference (IAEAC), 2020</a:t>
            </a:r>
          </a:p>
          <a:p>
            <a:pPr algn="just">
              <a:lnSpc>
                <a:spcPct val="150000"/>
              </a:lnSpc>
              <a:spcBef>
                <a:spcPts val="0"/>
              </a:spcBef>
              <a:buFont typeface="Wingdings" panose="05000000000000000000" pitchFamily="2" charset="2"/>
              <a:buChar char="Ø"/>
            </a:pPr>
            <a:r>
              <a:rPr lang="en-US" sz="1800" dirty="0" err="1">
                <a:effectLst/>
                <a:latin typeface="Times New Roman" panose="02020603050405020304" pitchFamily="18" charset="0"/>
                <a:ea typeface="Times New Roman" panose="02020603050405020304" pitchFamily="18" charset="0"/>
              </a:rPr>
              <a:t>Weihu</a:t>
            </a:r>
            <a:r>
              <a:rPr lang="en-US" sz="1800" dirty="0">
                <a:effectLst/>
                <a:latin typeface="Times New Roman" panose="02020603050405020304" pitchFamily="18" charset="0"/>
                <a:ea typeface="Times New Roman" panose="02020603050405020304" pitchFamily="18" charset="0"/>
              </a:rPr>
              <a:t> Zhang, Chang Liu, “Research on Human Abnormal Behavior Detection Based on Deep Learning”, International Conference on Virtual Reality and Intelligent Systems (ICVRIS), 2021</a:t>
            </a:r>
          </a:p>
          <a:p>
            <a:pPr algn="just">
              <a:lnSpc>
                <a:spcPct val="150000"/>
              </a:lnSpc>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Federico Angelini, Jiawei Yan, Syed Mohsen Naqvi, “Privacy-preserving Online Human </a:t>
            </a:r>
            <a:r>
              <a:rPr lang="en-US" sz="1800" dirty="0" err="1">
                <a:effectLst/>
                <a:latin typeface="Times New Roman" panose="02020603050405020304" pitchFamily="18" charset="0"/>
                <a:ea typeface="Times New Roman" panose="02020603050405020304" pitchFamily="18" charset="0"/>
              </a:rPr>
              <a:t>Behaviour</a:t>
            </a:r>
            <a:r>
              <a:rPr lang="en-US" sz="1800" dirty="0">
                <a:effectLst/>
                <a:latin typeface="Times New Roman" panose="02020603050405020304" pitchFamily="18" charset="0"/>
                <a:ea typeface="Times New Roman" panose="02020603050405020304" pitchFamily="18" charset="0"/>
              </a:rPr>
              <a:t> Anomaly Detection Based on Body Movements and Objects Positions”, IEEE International Conference on Acoustics, Speech and Signal Processing (ICASSP), 2019</a:t>
            </a:r>
          </a:p>
          <a:p>
            <a:pPr algn="just">
              <a:lnSpc>
                <a:spcPct val="150000"/>
              </a:lnSpc>
              <a:spcBef>
                <a:spcPts val="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Thomas </a:t>
            </a:r>
            <a:r>
              <a:rPr lang="en-US" sz="1800" dirty="0" err="1">
                <a:effectLst/>
                <a:latin typeface="Times New Roman" panose="02020603050405020304" pitchFamily="18" charset="0"/>
                <a:ea typeface="Times New Roman" panose="02020603050405020304" pitchFamily="18" charset="0"/>
              </a:rPr>
              <a:t>Gatt</a:t>
            </a:r>
            <a:r>
              <a:rPr lang="en-US" sz="1800" dirty="0">
                <a:effectLst/>
                <a:latin typeface="Times New Roman" panose="02020603050405020304" pitchFamily="18" charset="0"/>
                <a:ea typeface="Times New Roman" panose="02020603050405020304" pitchFamily="18" charset="0"/>
              </a:rPr>
              <a:t>, Dylan </a:t>
            </a:r>
            <a:r>
              <a:rPr lang="en-US" sz="1800" dirty="0" err="1">
                <a:effectLst/>
                <a:latin typeface="Times New Roman" panose="02020603050405020304" pitchFamily="18" charset="0"/>
                <a:ea typeface="Times New Roman" panose="02020603050405020304" pitchFamily="18" charset="0"/>
              </a:rPr>
              <a:t>Seychell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AlexieiDingli</a:t>
            </a:r>
            <a:r>
              <a:rPr lang="en-US" sz="1800" dirty="0">
                <a:effectLst/>
                <a:latin typeface="Times New Roman" panose="02020603050405020304" pitchFamily="18" charset="0"/>
                <a:ea typeface="Times New Roman" panose="02020603050405020304" pitchFamily="18" charset="0"/>
              </a:rPr>
              <a:t>, “Detecting human abnormal </a:t>
            </a:r>
            <a:r>
              <a:rPr lang="en-US" sz="1800" dirty="0" err="1">
                <a:effectLst/>
                <a:latin typeface="Times New Roman" panose="02020603050405020304" pitchFamily="18" charset="0"/>
                <a:ea typeface="Times New Roman" panose="02020603050405020304" pitchFamily="18" charset="0"/>
              </a:rPr>
              <a:t>behaviour</a:t>
            </a:r>
            <a:r>
              <a:rPr lang="en-US" sz="1800" dirty="0">
                <a:effectLst/>
                <a:latin typeface="Times New Roman" panose="02020603050405020304" pitchFamily="18" charset="0"/>
                <a:ea typeface="Times New Roman" panose="02020603050405020304" pitchFamily="18" charset="0"/>
              </a:rPr>
              <a:t> through a video generated model”, 11th International Symposium on Image and Signal Processing and Analysis (ISPA), 2019</a:t>
            </a:r>
          </a:p>
          <a:p>
            <a:pPr marL="0" indent="0">
              <a:buNone/>
            </a:pPr>
            <a:endParaRPr lang="en-US" dirty="0"/>
          </a:p>
        </p:txBody>
      </p:sp>
    </p:spTree>
    <p:extLst>
      <p:ext uri="{BB962C8B-B14F-4D97-AF65-F5344CB8AC3E}">
        <p14:creationId xmlns:p14="http://schemas.microsoft.com/office/powerpoint/2010/main" val="227052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1B4F0A-4F20-E445-B822-56F33BC6DE2D}"/>
              </a:ext>
            </a:extLst>
          </p:cNvPr>
          <p:cNvSpPr>
            <a:spLocks noGrp="1"/>
          </p:cNvSpPr>
          <p:nvPr>
            <p:ph idx="1"/>
          </p:nvPr>
        </p:nvSpPr>
        <p:spPr>
          <a:xfrm>
            <a:off x="247650" y="552450"/>
            <a:ext cx="11696699" cy="5905500"/>
          </a:xfrm>
        </p:spPr>
        <p:txBody>
          <a:bodyPr/>
          <a:lstStyle/>
          <a:p>
            <a:pPr marR="0" lvl="0" algn="just">
              <a:lnSpc>
                <a:spcPct val="150000"/>
              </a:lnSpc>
              <a:spcBef>
                <a:spcPts val="0"/>
              </a:spcBef>
              <a:spcAft>
                <a:spcPts val="0"/>
              </a:spcAft>
              <a:buFont typeface="Wingdings" panose="05000000000000000000" pitchFamily="2" charset="2"/>
              <a:buChar char="Ø"/>
            </a:pPr>
            <a:r>
              <a:rPr lang="en-US" sz="1800" dirty="0" err="1">
                <a:effectLst/>
                <a:latin typeface="Times New Roman" panose="02020603050405020304" pitchFamily="18" charset="0"/>
                <a:ea typeface="Times New Roman" panose="02020603050405020304" pitchFamily="18" charset="0"/>
              </a:rPr>
              <a:t>Rongyong</a:t>
            </a:r>
            <a:r>
              <a:rPr lang="en-US" sz="1800" dirty="0">
                <a:effectLst/>
                <a:latin typeface="Times New Roman" panose="02020603050405020304" pitchFamily="18" charset="0"/>
                <a:ea typeface="Times New Roman" panose="02020603050405020304" pitchFamily="18" charset="0"/>
              </a:rPr>
              <a:t> Zhao, Yan Wang, Ping Jia, </a:t>
            </a:r>
            <a:r>
              <a:rPr lang="en-US" sz="1800" dirty="0" err="1">
                <a:effectLst/>
                <a:latin typeface="Times New Roman" panose="02020603050405020304" pitchFamily="18" charset="0"/>
                <a:ea typeface="Times New Roman" panose="02020603050405020304" pitchFamily="18" charset="0"/>
              </a:rPr>
              <a:t>Cuiling</a:t>
            </a:r>
            <a:r>
              <a:rPr lang="en-US" sz="1800" dirty="0">
                <a:effectLst/>
                <a:latin typeface="Times New Roman" panose="02020603050405020304" pitchFamily="18" charset="0"/>
                <a:ea typeface="Times New Roman" panose="02020603050405020304" pitchFamily="18" charset="0"/>
              </a:rPr>
              <a:t> Li, Yunlong Ma, </a:t>
            </a:r>
            <a:r>
              <a:rPr lang="en-US" sz="1800" dirty="0" err="1">
                <a:effectLst/>
                <a:latin typeface="Times New Roman" panose="02020603050405020304" pitchFamily="18" charset="0"/>
                <a:ea typeface="Times New Roman" panose="02020603050405020304" pitchFamily="18" charset="0"/>
              </a:rPr>
              <a:t>Zhishu</a:t>
            </a:r>
            <a:r>
              <a:rPr lang="en-US" sz="1800" dirty="0">
                <a:effectLst/>
                <a:latin typeface="Times New Roman" panose="02020603050405020304" pitchFamily="18" charset="0"/>
                <a:ea typeface="Times New Roman" panose="02020603050405020304" pitchFamily="18" charset="0"/>
              </a:rPr>
              <a:t> Zhang, “Abnormal Human Behavior Recognition                     Based on Image Processing Technology”, IEEE 5th Advanced Information Technology, Electronic and Automation Control  Conference (IAEAC), 2021</a:t>
            </a:r>
          </a:p>
          <a:p>
            <a:pPr marR="0" lvl="0" algn="just">
              <a:lnSpc>
                <a:spcPct val="150000"/>
              </a:lnSpc>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Shih-Chung Hsu, Cheng-Hung Chuang, Chung-Lin Huang, Por-Ren Teng, Miao-Jian Lin, “A video-based abnormal human behavior detection for psychiatric patient monitoring”, International Workshop on Advanced Image Technology (IWAIT), 2018</a:t>
            </a:r>
          </a:p>
          <a:p>
            <a:pPr marR="0" lvl="0" algn="just">
              <a:lnSpc>
                <a:spcPct val="150000"/>
              </a:lnSpc>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Yuan Cao, Hao Xu, </a:t>
            </a:r>
            <a:r>
              <a:rPr lang="en-US" sz="1800" dirty="0" err="1">
                <a:effectLst/>
                <a:latin typeface="Times New Roman" panose="02020603050405020304" pitchFamily="18" charset="0"/>
                <a:ea typeface="Times New Roman" panose="02020603050405020304" pitchFamily="18" charset="0"/>
              </a:rPr>
              <a:t>Qiang</a:t>
            </a:r>
            <a:r>
              <a:rPr lang="en-US" sz="1800" dirty="0">
                <a:effectLst/>
                <a:latin typeface="Times New Roman" panose="02020603050405020304" pitchFamily="18" charset="0"/>
                <a:ea typeface="Times New Roman" panose="02020603050405020304" pitchFamily="18" charset="0"/>
              </a:rPr>
              <a:t> Yang, “Computer-vision-based abnormal human behavior detection and analysis in electric power plant”, 33rd Chinese Control and Decision Conference (CCDC), 2021</a:t>
            </a:r>
          </a:p>
          <a:p>
            <a:pPr marR="0" lvl="0" algn="just">
              <a:lnSpc>
                <a:spcPct val="150000"/>
              </a:lnSpc>
              <a:spcBef>
                <a:spcPts val="0"/>
              </a:spcBef>
              <a:spcAft>
                <a:spcPts val="0"/>
              </a:spcAft>
              <a:buFont typeface="Wingdings" panose="05000000000000000000" pitchFamily="2" charset="2"/>
              <a:buChar char="Ø"/>
            </a:pPr>
            <a:r>
              <a:rPr lang="en-US" sz="1800" dirty="0" err="1">
                <a:effectLst/>
                <a:latin typeface="Times New Roman" panose="02020603050405020304" pitchFamily="18" charset="0"/>
                <a:ea typeface="Times New Roman" panose="02020603050405020304" pitchFamily="18" charset="0"/>
              </a:rPr>
              <a:t>Yixue</a:t>
            </a:r>
            <a:r>
              <a:rPr lang="en-US" sz="1800" dirty="0">
                <a:effectLst/>
                <a:latin typeface="Times New Roman" panose="02020603050405020304" pitchFamily="18" charset="0"/>
                <a:ea typeface="Times New Roman" panose="02020603050405020304" pitchFamily="18" charset="0"/>
              </a:rPr>
              <a:t> Hao, </a:t>
            </a:r>
            <a:r>
              <a:rPr lang="en-US" sz="1800" dirty="0" err="1">
                <a:effectLst/>
                <a:latin typeface="Times New Roman" panose="02020603050405020304" pitchFamily="18" charset="0"/>
                <a:ea typeface="Times New Roman" panose="02020603050405020304" pitchFamily="18" charset="0"/>
              </a:rPr>
              <a:t>Zaiyang</a:t>
            </a:r>
            <a:r>
              <a:rPr lang="en-US" sz="1800" dirty="0">
                <a:effectLst/>
                <a:latin typeface="Times New Roman" panose="02020603050405020304" pitchFamily="18" charset="0"/>
                <a:ea typeface="Times New Roman" panose="02020603050405020304" pitchFamily="18" charset="0"/>
              </a:rPr>
              <a:t> Tang, Bander </a:t>
            </a:r>
            <a:r>
              <a:rPr lang="en-US" sz="1800" dirty="0" err="1">
                <a:effectLst/>
                <a:latin typeface="Times New Roman" panose="02020603050405020304" pitchFamily="18" charset="0"/>
                <a:ea typeface="Times New Roman" panose="02020603050405020304" pitchFamily="18" charset="0"/>
              </a:rPr>
              <a:t>Alzahrani</a:t>
            </a:r>
            <a:r>
              <a:rPr lang="en-US" sz="1800" dirty="0">
                <a:effectLst/>
                <a:latin typeface="Times New Roman" panose="02020603050405020304" pitchFamily="18" charset="0"/>
                <a:ea typeface="Times New Roman" panose="02020603050405020304" pitchFamily="18" charset="0"/>
              </a:rPr>
              <a:t>, Reem Alotaibi, Reem </a:t>
            </a:r>
            <a:r>
              <a:rPr lang="en-US" sz="1800" dirty="0" err="1">
                <a:effectLst/>
                <a:latin typeface="Times New Roman" panose="02020603050405020304" pitchFamily="18" charset="0"/>
                <a:ea typeface="Times New Roman" panose="02020603050405020304" pitchFamily="18" charset="0"/>
              </a:rPr>
              <a:t>Alharthi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Miaomiao</a:t>
            </a:r>
            <a:r>
              <a:rPr lang="en-US" sz="1800" dirty="0">
                <a:effectLst/>
                <a:latin typeface="Times New Roman" panose="02020603050405020304" pitchFamily="18" charset="0"/>
                <a:ea typeface="Times New Roman" panose="02020603050405020304" pitchFamily="18" charset="0"/>
              </a:rPr>
              <a:t> Zhao, Arif Mahmood, “An End-to-End Human Abnormal Behavior Recognition Framework for Crowds With Mentally Disordered Individuals”, IEEE Journal of Biomedical and Health Informatics ( Volume: 26, Issue: 8, August 2022), 2021</a:t>
            </a:r>
          </a:p>
          <a:p>
            <a:pPr marR="0" lvl="0" algn="just">
              <a:lnSpc>
                <a:spcPct val="150000"/>
              </a:lnSpc>
              <a:spcBef>
                <a:spcPts val="0"/>
              </a:spcBef>
              <a:spcAft>
                <a:spcPts val="0"/>
              </a:spcAft>
              <a:buFont typeface="Wingdings" panose="05000000000000000000" pitchFamily="2" charset="2"/>
              <a:buChar char="Ø"/>
            </a:pPr>
            <a:r>
              <a:rPr lang="en-US" sz="1800" dirty="0" err="1">
                <a:effectLst/>
                <a:latin typeface="Times New Roman" panose="02020603050405020304" pitchFamily="18" charset="0"/>
                <a:ea typeface="Times New Roman" panose="02020603050405020304" pitchFamily="18" charset="0"/>
              </a:rPr>
              <a:t>Yimin</a:t>
            </a:r>
            <a:r>
              <a:rPr lang="en-US" sz="1800" dirty="0">
                <a:effectLst/>
                <a:latin typeface="Times New Roman" panose="02020603050405020304" pitchFamily="18" charset="0"/>
                <a:ea typeface="Times New Roman" panose="02020603050405020304" pitchFamily="18" charset="0"/>
              </a:rPr>
              <a:t> DOU, Cai </a:t>
            </a:r>
            <a:r>
              <a:rPr lang="en-US" sz="1800" dirty="0" err="1">
                <a:effectLst/>
                <a:latin typeface="Times New Roman" panose="02020603050405020304" pitchFamily="18" charset="0"/>
                <a:ea typeface="Times New Roman" panose="02020603050405020304" pitchFamily="18" charset="0"/>
              </a:rPr>
              <a:t>Fudong</a:t>
            </a:r>
            <a:r>
              <a:rPr lang="en-US" sz="1800" dirty="0">
                <a:effectLst/>
                <a:latin typeface="Times New Roman" panose="02020603050405020304" pitchFamily="18" charset="0"/>
                <a:ea typeface="Times New Roman" panose="02020603050405020304" pitchFamily="18" charset="0"/>
              </a:rPr>
              <a:t>, Jinping LI, Cheng Wei, “Abnormal Behavior Detection Based on Optical Flow Trajectory of  Human Joint Points”, Chinese Control And Decision Conference (CCDC), 2019</a:t>
            </a:r>
          </a:p>
          <a:p>
            <a:pPr marL="0" indent="0">
              <a:buNone/>
            </a:pPr>
            <a:endParaRPr lang="en-US" dirty="0"/>
          </a:p>
        </p:txBody>
      </p:sp>
    </p:spTree>
    <p:extLst>
      <p:ext uri="{BB962C8B-B14F-4D97-AF65-F5344CB8AC3E}">
        <p14:creationId xmlns:p14="http://schemas.microsoft.com/office/powerpoint/2010/main" val="2897215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85A6-EA4F-B9A1-0C0E-7BE1B6910E13}"/>
              </a:ext>
            </a:extLst>
          </p:cNvPr>
          <p:cNvSpPr>
            <a:spLocks noGrp="1"/>
          </p:cNvSpPr>
          <p:nvPr>
            <p:ph type="title"/>
          </p:nvPr>
        </p:nvSpPr>
        <p:spPr>
          <a:xfrm>
            <a:off x="523875" y="76200"/>
            <a:ext cx="10839450" cy="762000"/>
          </a:xfrm>
        </p:spPr>
        <p:txBody>
          <a:bodyPr>
            <a:normAutofit/>
          </a:bodyPr>
          <a:lstStyle/>
          <a:p>
            <a:pPr algn="ctr"/>
            <a:r>
              <a:rPr lang="en-US" sz="36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LITERATURE SURVEY</a:t>
            </a:r>
          </a:p>
        </p:txBody>
      </p:sp>
      <p:graphicFrame>
        <p:nvGraphicFramePr>
          <p:cNvPr id="4" name="Table 4">
            <a:extLst>
              <a:ext uri="{FF2B5EF4-FFF2-40B4-BE49-F238E27FC236}">
                <a16:creationId xmlns:a16="http://schemas.microsoft.com/office/drawing/2014/main" id="{5DBA6137-5EBE-934E-9C90-7D0E650E4B15}"/>
              </a:ext>
            </a:extLst>
          </p:cNvPr>
          <p:cNvGraphicFramePr>
            <a:graphicFrameLocks noGrp="1"/>
          </p:cNvGraphicFramePr>
          <p:nvPr>
            <p:ph idx="1"/>
            <p:extLst>
              <p:ext uri="{D42A27DB-BD31-4B8C-83A1-F6EECF244321}">
                <p14:modId xmlns:p14="http://schemas.microsoft.com/office/powerpoint/2010/main" val="580581790"/>
              </p:ext>
            </p:extLst>
          </p:nvPr>
        </p:nvGraphicFramePr>
        <p:xfrm>
          <a:off x="352426" y="1162049"/>
          <a:ext cx="11639550" cy="5133975"/>
        </p:xfrm>
        <a:graphic>
          <a:graphicData uri="http://schemas.openxmlformats.org/drawingml/2006/table">
            <a:tbl>
              <a:tblPr firstRow="1" bandRow="1">
                <a:tableStyleId>{5940675A-B579-460E-94D1-54222C63F5DA}</a:tableStyleId>
              </a:tblPr>
              <a:tblGrid>
                <a:gridCol w="675722">
                  <a:extLst>
                    <a:ext uri="{9D8B030D-6E8A-4147-A177-3AD203B41FA5}">
                      <a16:colId xmlns:a16="http://schemas.microsoft.com/office/drawing/2014/main" val="869437271"/>
                    </a:ext>
                  </a:extLst>
                </a:gridCol>
                <a:gridCol w="1903442">
                  <a:extLst>
                    <a:ext uri="{9D8B030D-6E8A-4147-A177-3AD203B41FA5}">
                      <a16:colId xmlns:a16="http://schemas.microsoft.com/office/drawing/2014/main" val="3612752648"/>
                    </a:ext>
                  </a:extLst>
                </a:gridCol>
                <a:gridCol w="847032">
                  <a:extLst>
                    <a:ext uri="{9D8B030D-6E8A-4147-A177-3AD203B41FA5}">
                      <a16:colId xmlns:a16="http://schemas.microsoft.com/office/drawing/2014/main" val="570294225"/>
                    </a:ext>
                  </a:extLst>
                </a:gridCol>
                <a:gridCol w="1522754">
                  <a:extLst>
                    <a:ext uri="{9D8B030D-6E8A-4147-A177-3AD203B41FA5}">
                      <a16:colId xmlns:a16="http://schemas.microsoft.com/office/drawing/2014/main" val="1981664356"/>
                    </a:ext>
                  </a:extLst>
                </a:gridCol>
                <a:gridCol w="1294341">
                  <a:extLst>
                    <a:ext uri="{9D8B030D-6E8A-4147-A177-3AD203B41FA5}">
                      <a16:colId xmlns:a16="http://schemas.microsoft.com/office/drawing/2014/main" val="4256325020"/>
                    </a:ext>
                  </a:extLst>
                </a:gridCol>
                <a:gridCol w="3064542">
                  <a:extLst>
                    <a:ext uri="{9D8B030D-6E8A-4147-A177-3AD203B41FA5}">
                      <a16:colId xmlns:a16="http://schemas.microsoft.com/office/drawing/2014/main" val="3980367069"/>
                    </a:ext>
                  </a:extLst>
                </a:gridCol>
                <a:gridCol w="2331717">
                  <a:extLst>
                    <a:ext uri="{9D8B030D-6E8A-4147-A177-3AD203B41FA5}">
                      <a16:colId xmlns:a16="http://schemas.microsoft.com/office/drawing/2014/main" val="3002470095"/>
                    </a:ext>
                  </a:extLst>
                </a:gridCol>
              </a:tblGrid>
              <a:tr h="968828">
                <a:tc>
                  <a:txBody>
                    <a:bodyPr/>
                    <a:lstStyle/>
                    <a:p>
                      <a:endParaRPr lang="en-US" dirty="0"/>
                    </a:p>
                    <a:p>
                      <a:endParaRPr lang="en-US" dirty="0"/>
                    </a:p>
                    <a:p>
                      <a:r>
                        <a:rPr lang="en-US" sz="1600" b="1" dirty="0"/>
                        <a:t>S.NO</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dirty="0"/>
                        <a:t> </a:t>
                      </a:r>
                    </a:p>
                    <a:p>
                      <a:endParaRPr lang="en-US" dirty="0"/>
                    </a:p>
                    <a:p>
                      <a:r>
                        <a:rPr lang="en-US" dirty="0"/>
                        <a:t>        </a:t>
                      </a:r>
                      <a:r>
                        <a:rPr lang="en-US" sz="1600" b="1" dirty="0"/>
                        <a:t>TITLE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YEAR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ALGORITHM</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AUTHOR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TECHNIQUE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sz="1600" b="1" dirty="0"/>
                    </a:p>
                    <a:p>
                      <a:r>
                        <a:rPr lang="en-US" sz="1600" b="1" dirty="0"/>
                        <a:t>MERITS AND DEMERITS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2275533"/>
                  </a:ext>
                </a:extLst>
              </a:tr>
              <a:tr h="4165147">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a:t>
                      </a:r>
                      <a:r>
                        <a:rPr lang="en-US" sz="1800" dirty="0">
                          <a:solidFill>
                            <a:schemeClr val="tx1"/>
                          </a:solidFill>
                          <a:latin typeface="Times New Roman" panose="02020603050405020304" pitchFamily="18" charset="0"/>
                          <a:cs typeface="Times New Roman" panose="02020603050405020304" pitchFamily="18" charset="0"/>
                        </a:rPr>
                        <a:t>Abnormal Behavior Recognition System based on Improved CRNN Model</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a:t>
                      </a:r>
                      <a:endParaRPr lang="en-US" sz="1800" dirty="0">
                        <a:solidFill>
                          <a:schemeClr val="dk1"/>
                        </a:solidFill>
                        <a:latin typeface="Times New Roman" panose="02020603050405020304" pitchFamily="18" charset="0"/>
                        <a:ea typeface="Calibri"/>
                        <a:cs typeface="Times New Roman" panose="02020603050405020304" pitchFamily="18" charset="0"/>
                        <a:sym typeface="Calibri"/>
                      </a:endParaRPr>
                    </a:p>
                    <a:p>
                      <a:endParaRPr lang="en-US" dirty="0"/>
                    </a:p>
                  </a:txBody>
                  <a:tcPr/>
                </a:tc>
                <a:tc>
                  <a:txBody>
                    <a:bodyPr/>
                    <a:lstStyle/>
                    <a:p>
                      <a:r>
                        <a:rPr lang="en-US" dirty="0">
                          <a:latin typeface="Times New Roman" panose="02020603050405020304" pitchFamily="18" charset="0"/>
                          <a:cs typeface="Times New Roman" panose="02020603050405020304" pitchFamily="18" charset="0"/>
                        </a:rPr>
                        <a:t>2022</a:t>
                      </a:r>
                    </a:p>
                  </a:txBody>
                  <a:tcPr/>
                </a:tc>
                <a:tc>
                  <a:txBody>
                    <a:bodyPr/>
                    <a:lstStyle/>
                    <a:p>
                      <a:r>
                        <a:rPr lang="en-US" dirty="0">
                          <a:latin typeface="Times New Roman" panose="02020603050405020304" pitchFamily="18" charset="0"/>
                          <a:cs typeface="Times New Roman" panose="02020603050405020304" pitchFamily="18" charset="0"/>
                        </a:rPr>
                        <a:t>CRNN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Times New Roman" panose="02020603050405020304" pitchFamily="18" charset="0"/>
                          <a:cs typeface="Times New Roman" panose="02020603050405020304" pitchFamily="18" charset="0"/>
                        </a:rPr>
                        <a:t>Zheng Xu,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chemeClr val="tx1"/>
                          </a:solidFill>
                          <a:latin typeface="Times New Roman" panose="02020603050405020304" pitchFamily="18" charset="0"/>
                          <a:cs typeface="Times New Roman" panose="02020603050405020304" pitchFamily="18" charset="0"/>
                        </a:rPr>
                        <a:t>Jingxuan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Wang,Yuanyao</a:t>
                      </a:r>
                      <a:r>
                        <a:rPr lang="en-US" sz="1800" dirty="0">
                          <a:solidFill>
                            <a:schemeClr val="tx1"/>
                          </a:solidFill>
                          <a:latin typeface="Times New Roman" panose="02020603050405020304" pitchFamily="18" charset="0"/>
                          <a:cs typeface="Times New Roman" panose="02020603050405020304" pitchFamily="18" charset="0"/>
                        </a:rPr>
                        <a:t> Lu</a:t>
                      </a:r>
                      <a:endParaRPr lang="en-US" sz="180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dirty="0">
                          <a:latin typeface="Times New Roman" panose="02020603050405020304" pitchFamily="18" charset="0"/>
                          <a:cs typeface="Times New Roman" panose="02020603050405020304" pitchFamily="18" charset="0"/>
                        </a:rPr>
                        <a:t>In this paper, an adaptive video frame extraction method is proposed. A multi-branch convolutional fusion neural network is used to detect abnormal </a:t>
                      </a:r>
                      <a:r>
                        <a:rPr lang="en-US" sz="1800" b="0" dirty="0" err="1">
                          <a:latin typeface="Times New Roman" panose="02020603050405020304" pitchFamily="18" charset="0"/>
                          <a:cs typeface="Times New Roman" panose="02020603050405020304" pitchFamily="18" charset="0"/>
                        </a:rPr>
                        <a:t>behaviour</a:t>
                      </a:r>
                      <a:r>
                        <a:rPr lang="en-US" sz="1800" b="0" dirty="0">
                          <a:latin typeface="Times New Roman" panose="02020603050405020304" pitchFamily="18" charset="0"/>
                          <a:cs typeface="Times New Roman" panose="02020603050405020304" pitchFamily="18" charset="0"/>
                        </a:rPr>
                        <a:t> in surveillance videos and UCF-crime dataset is used.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MERITS</a:t>
                      </a:r>
                      <a:r>
                        <a:rPr lang="en-US" sz="1800" b="0" dirty="0">
                          <a:latin typeface="Times New Roman" panose="02020603050405020304" pitchFamily="18" charset="0"/>
                          <a:cs typeface="Times New Roman" panose="02020603050405020304" pitchFamily="18" charset="0"/>
                        </a:rPr>
                        <a:t>-This method can significantly reduce the number of parameters and FLOPs of the CRNN network without reducing accuracy</a:t>
                      </a:r>
                      <a:r>
                        <a:rPr lang="en-US" sz="1800" b="1" dirty="0">
                          <a:latin typeface="Times New Roman" panose="02020603050405020304" pitchFamily="18" charset="0"/>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1" dirty="0">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DEMERITS</a:t>
                      </a:r>
                      <a:r>
                        <a:rPr lang="en-US" sz="1800" dirty="0">
                          <a:latin typeface="Times New Roman" panose="02020603050405020304" pitchFamily="18" charset="0"/>
                          <a:cs typeface="Times New Roman" panose="02020603050405020304" pitchFamily="18" charset="0"/>
                        </a:rPr>
                        <a:t>-The accuracy is not mentioned properly.</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8728881"/>
                  </a:ext>
                </a:extLst>
              </a:tr>
            </a:tbl>
          </a:graphicData>
        </a:graphic>
      </p:graphicFrame>
    </p:spTree>
    <p:extLst>
      <p:ext uri="{BB962C8B-B14F-4D97-AF65-F5344CB8AC3E}">
        <p14:creationId xmlns:p14="http://schemas.microsoft.com/office/powerpoint/2010/main" val="267352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C93CF84-8FF5-A175-91A7-90BD12379CA4}"/>
              </a:ext>
            </a:extLst>
          </p:cNvPr>
          <p:cNvGraphicFramePr>
            <a:graphicFrameLocks/>
          </p:cNvGraphicFramePr>
          <p:nvPr>
            <p:extLst>
              <p:ext uri="{D42A27DB-BD31-4B8C-83A1-F6EECF244321}">
                <p14:modId xmlns:p14="http://schemas.microsoft.com/office/powerpoint/2010/main" val="506814471"/>
              </p:ext>
            </p:extLst>
          </p:nvPr>
        </p:nvGraphicFramePr>
        <p:xfrm>
          <a:off x="361950" y="876300"/>
          <a:ext cx="11487148" cy="5419724"/>
        </p:xfrm>
        <a:graphic>
          <a:graphicData uri="http://schemas.openxmlformats.org/drawingml/2006/table">
            <a:tbl>
              <a:tblPr firstRow="1" bandRow="1">
                <a:tableStyleId>{5940675A-B579-460E-94D1-54222C63F5DA}</a:tableStyleId>
              </a:tblPr>
              <a:tblGrid>
                <a:gridCol w="666874">
                  <a:extLst>
                    <a:ext uri="{9D8B030D-6E8A-4147-A177-3AD203B41FA5}">
                      <a16:colId xmlns:a16="http://schemas.microsoft.com/office/drawing/2014/main" val="869437271"/>
                    </a:ext>
                  </a:extLst>
                </a:gridCol>
                <a:gridCol w="1878519">
                  <a:extLst>
                    <a:ext uri="{9D8B030D-6E8A-4147-A177-3AD203B41FA5}">
                      <a16:colId xmlns:a16="http://schemas.microsoft.com/office/drawing/2014/main" val="3612752648"/>
                    </a:ext>
                  </a:extLst>
                </a:gridCol>
                <a:gridCol w="835942">
                  <a:extLst>
                    <a:ext uri="{9D8B030D-6E8A-4147-A177-3AD203B41FA5}">
                      <a16:colId xmlns:a16="http://schemas.microsoft.com/office/drawing/2014/main" val="570294225"/>
                    </a:ext>
                  </a:extLst>
                </a:gridCol>
                <a:gridCol w="1502816">
                  <a:extLst>
                    <a:ext uri="{9D8B030D-6E8A-4147-A177-3AD203B41FA5}">
                      <a16:colId xmlns:a16="http://schemas.microsoft.com/office/drawing/2014/main" val="1981664356"/>
                    </a:ext>
                  </a:extLst>
                </a:gridCol>
                <a:gridCol w="1277393">
                  <a:extLst>
                    <a:ext uri="{9D8B030D-6E8A-4147-A177-3AD203B41FA5}">
                      <a16:colId xmlns:a16="http://schemas.microsoft.com/office/drawing/2014/main" val="4256325020"/>
                    </a:ext>
                  </a:extLst>
                </a:gridCol>
                <a:gridCol w="3024417">
                  <a:extLst>
                    <a:ext uri="{9D8B030D-6E8A-4147-A177-3AD203B41FA5}">
                      <a16:colId xmlns:a16="http://schemas.microsoft.com/office/drawing/2014/main" val="3980367069"/>
                    </a:ext>
                  </a:extLst>
                </a:gridCol>
                <a:gridCol w="2301187">
                  <a:extLst>
                    <a:ext uri="{9D8B030D-6E8A-4147-A177-3AD203B41FA5}">
                      <a16:colId xmlns:a16="http://schemas.microsoft.com/office/drawing/2014/main" val="3002470095"/>
                    </a:ext>
                  </a:extLst>
                </a:gridCol>
              </a:tblGrid>
              <a:tr h="1022752">
                <a:tc>
                  <a:txBody>
                    <a:bodyPr/>
                    <a:lstStyle/>
                    <a:p>
                      <a:endParaRPr lang="en-US" dirty="0"/>
                    </a:p>
                    <a:p>
                      <a:endParaRPr lang="en-US" dirty="0"/>
                    </a:p>
                    <a:p>
                      <a:r>
                        <a:rPr lang="en-US" sz="1600" b="1" dirty="0"/>
                        <a:t>S.NO</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dirty="0"/>
                        <a:t> </a:t>
                      </a:r>
                    </a:p>
                    <a:p>
                      <a:endParaRPr lang="en-US" dirty="0"/>
                    </a:p>
                    <a:p>
                      <a:r>
                        <a:rPr lang="en-US" dirty="0"/>
                        <a:t>        </a:t>
                      </a:r>
                      <a:r>
                        <a:rPr lang="en-US" sz="1600" b="1" dirty="0"/>
                        <a:t>TITLE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YEAR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ALGORITHM</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AUTHOR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TECHNIQUE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sz="1600" b="1" dirty="0"/>
                    </a:p>
                    <a:p>
                      <a:r>
                        <a:rPr lang="en-US" sz="1600" b="1" dirty="0"/>
                        <a:t>MERITS AND DEMERITS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2275533"/>
                  </a:ext>
                </a:extLst>
              </a:tr>
              <a:tr h="4396972">
                <a:tc>
                  <a:txBody>
                    <a:bodyPr/>
                    <a:lstStyle/>
                    <a:p>
                      <a:r>
                        <a:rPr lang="en-US" dirty="0">
                          <a:latin typeface="Times New Roman" panose="02020603050405020304" pitchFamily="18" charset="0"/>
                          <a:cs typeface="Times New Roman" panose="02020603050405020304" pitchFamily="18"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dirty="0">
                          <a:solidFill>
                            <a:schemeClr val="dk1"/>
                          </a:solidFill>
                          <a:sym typeface="Calibri"/>
                        </a:rPr>
                        <a:t>“</a:t>
                      </a:r>
                      <a:r>
                        <a:rPr lang="en-US" sz="1800" b="0" dirty="0">
                          <a:solidFill>
                            <a:schemeClr val="dk1"/>
                          </a:solidFill>
                          <a:latin typeface="Times New Roman" panose="02020603050405020304" pitchFamily="18" charset="0"/>
                          <a:cs typeface="Times New Roman" panose="02020603050405020304" pitchFamily="18" charset="0"/>
                          <a:sym typeface="Calibri"/>
                        </a:rPr>
                        <a:t>Analysis of Video-based Human Activity And</a:t>
                      </a:r>
                      <a:r>
                        <a:rPr lang="en-US" sz="1800" b="0" baseline="0" dirty="0">
                          <a:solidFill>
                            <a:schemeClr val="dk1"/>
                          </a:solidFill>
                          <a:latin typeface="Times New Roman" panose="02020603050405020304" pitchFamily="18" charset="0"/>
                          <a:cs typeface="Times New Roman" panose="02020603050405020304" pitchFamily="18" charset="0"/>
                          <a:sym typeface="Calibri"/>
                        </a:rPr>
                        <a:t> </a:t>
                      </a:r>
                      <a:r>
                        <a:rPr lang="en-US" sz="1800" b="0" dirty="0">
                          <a:solidFill>
                            <a:schemeClr val="dk1"/>
                          </a:solidFill>
                          <a:latin typeface="Times New Roman" panose="02020603050405020304" pitchFamily="18" charset="0"/>
                          <a:cs typeface="Times New Roman" panose="02020603050405020304" pitchFamily="18" charset="0"/>
                          <a:sym typeface="Calibri"/>
                        </a:rPr>
                        <a:t>Detection Approaches</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a:t>
                      </a:r>
                      <a:endParaRPr lang="en-US" sz="1800" b="0" dirty="0">
                        <a:latin typeface="Times New Roman" panose="02020603050405020304" pitchFamily="18" charset="0"/>
                        <a:cs typeface="Times New Roman" panose="02020603050405020304" pitchFamily="18" charset="0"/>
                      </a:endParaRPr>
                    </a:p>
                    <a:p>
                      <a:endParaRPr lang="en-US" dirty="0"/>
                    </a:p>
                  </a:txBody>
                  <a:tcPr/>
                </a:tc>
                <a:tc>
                  <a:txBody>
                    <a:bodyPr/>
                    <a:lstStyle/>
                    <a:p>
                      <a:r>
                        <a:rPr lang="en-US" dirty="0">
                          <a:latin typeface="Times New Roman" panose="02020603050405020304" pitchFamily="18" charset="0"/>
                          <a:cs typeface="Times New Roman" panose="02020603050405020304" pitchFamily="18" charset="0"/>
                        </a:rPr>
                        <a:t>2022</a:t>
                      </a:r>
                    </a:p>
                  </a:txBody>
                  <a:tcPr/>
                </a:tc>
                <a:tc>
                  <a:txBody>
                    <a:bodyPr/>
                    <a:lstStyle/>
                    <a:p>
                      <a:r>
                        <a:rPr lang="en-US" dirty="0">
                          <a:latin typeface="Times New Roman" panose="02020603050405020304" pitchFamily="18" charset="0"/>
                          <a:cs typeface="Times New Roman" panose="02020603050405020304" pitchFamily="18" charset="0"/>
                        </a:rPr>
                        <a:t>CNN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Times New Roman" panose="02020603050405020304" pitchFamily="18" charset="0"/>
                          <a:cs typeface="Times New Roman" panose="02020603050405020304" pitchFamily="18" charset="0"/>
                          <a:sym typeface="Calibri"/>
                        </a:rPr>
                        <a:t>I. Gull, A. </a:t>
                      </a:r>
                      <a:r>
                        <a:rPr lang="en-US" sz="1800" b="0" dirty="0" err="1">
                          <a:solidFill>
                            <a:schemeClr val="dk1"/>
                          </a:solidFill>
                          <a:latin typeface="Times New Roman" panose="02020603050405020304" pitchFamily="18" charset="0"/>
                          <a:cs typeface="Times New Roman" panose="02020603050405020304" pitchFamily="18" charset="0"/>
                          <a:sym typeface="Calibri"/>
                        </a:rPr>
                        <a:t>Selwal</a:t>
                      </a:r>
                      <a:r>
                        <a:rPr lang="en-US" sz="1800" b="0" dirty="0">
                          <a:solidFill>
                            <a:schemeClr val="dk1"/>
                          </a:solidFill>
                          <a:latin typeface="Times New Roman" panose="02020603050405020304" pitchFamily="18" charset="0"/>
                          <a:cs typeface="Times New Roman" panose="02020603050405020304" pitchFamily="18" charset="0"/>
                          <a:sym typeface="Calibri"/>
                        </a:rPr>
                        <a:t> and A. Sabha</a:t>
                      </a:r>
                      <a:endParaRPr lang="en-US" sz="180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Times New Roman" panose="02020603050405020304" pitchFamily="18" charset="0"/>
                          <a:cs typeface="Times New Roman" panose="02020603050405020304" pitchFamily="18" charset="0"/>
                          <a:sym typeface="Calibri"/>
                        </a:rPr>
                        <a:t>The study illustrates a generic classification for HAD methods and a paradigm shift is observed from traditional to modern deep learning-based techniques. We also provide an analysis of publicly available datasets for the classification of human activities.</a:t>
                      </a:r>
                      <a:endParaRPr lang="en-US" sz="180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MERITS-</a:t>
                      </a:r>
                      <a:r>
                        <a:rPr lang="en-US" sz="1800" b="0" dirty="0">
                          <a:latin typeface="Times New Roman" panose="02020603050405020304" pitchFamily="18" charset="0"/>
                          <a:cs typeface="Times New Roman" panose="02020603050405020304" pitchFamily="18" charset="0"/>
                        </a:rPr>
                        <a:t>Due</a:t>
                      </a:r>
                      <a:r>
                        <a:rPr lang="en-US" sz="1800" b="0" baseline="0" dirty="0">
                          <a:latin typeface="Times New Roman" panose="02020603050405020304" pitchFamily="18" charset="0"/>
                          <a:cs typeface="Times New Roman" panose="02020603050405020304" pitchFamily="18" charset="0"/>
                        </a:rPr>
                        <a:t> to problems such as camera background, motion </a:t>
                      </a:r>
                      <a:r>
                        <a:rPr lang="en-US" sz="1800" b="0" baseline="0" dirty="0" err="1">
                          <a:latin typeface="Times New Roman" panose="02020603050405020304" pitchFamily="18" charset="0"/>
                          <a:cs typeface="Times New Roman" panose="02020603050405020304" pitchFamily="18" charset="0"/>
                        </a:rPr>
                        <a:t>etc</a:t>
                      </a:r>
                      <a:r>
                        <a:rPr lang="en-US" sz="1800" b="0" baseline="0" dirty="0">
                          <a:latin typeface="Times New Roman" panose="02020603050405020304" pitchFamily="18" charset="0"/>
                          <a:cs typeface="Times New Roman" panose="02020603050405020304" pitchFamily="18" charset="0"/>
                        </a:rPr>
                        <a:t>, CNN are used in bulk of HAD techniques to solve these problems.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1" dirty="0">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DEMERITS</a:t>
                      </a:r>
                      <a:r>
                        <a:rPr lang="en-US" sz="1800" dirty="0">
                          <a:latin typeface="Times New Roman" panose="02020603050405020304" pitchFamily="18" charset="0"/>
                          <a:cs typeface="Times New Roman" panose="02020603050405020304" pitchFamily="18" charset="0"/>
                        </a:rPr>
                        <a:t>-It needs higher software techniques.</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8728881"/>
                  </a:ext>
                </a:extLst>
              </a:tr>
            </a:tbl>
          </a:graphicData>
        </a:graphic>
      </p:graphicFrame>
    </p:spTree>
    <p:extLst>
      <p:ext uri="{BB962C8B-B14F-4D97-AF65-F5344CB8AC3E}">
        <p14:creationId xmlns:p14="http://schemas.microsoft.com/office/powerpoint/2010/main" val="305793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4A1C28D4-B18F-62DC-760F-293C3D0EB2CA}"/>
              </a:ext>
            </a:extLst>
          </p:cNvPr>
          <p:cNvGraphicFramePr>
            <a:graphicFrameLocks/>
          </p:cNvGraphicFramePr>
          <p:nvPr>
            <p:extLst>
              <p:ext uri="{D42A27DB-BD31-4B8C-83A1-F6EECF244321}">
                <p14:modId xmlns:p14="http://schemas.microsoft.com/office/powerpoint/2010/main" val="3461616878"/>
              </p:ext>
            </p:extLst>
          </p:nvPr>
        </p:nvGraphicFramePr>
        <p:xfrm>
          <a:off x="304800" y="809625"/>
          <a:ext cx="11630024" cy="5669280"/>
        </p:xfrm>
        <a:graphic>
          <a:graphicData uri="http://schemas.openxmlformats.org/drawingml/2006/table">
            <a:tbl>
              <a:tblPr firstRow="1" bandRow="1">
                <a:tableStyleId>{5940675A-B579-460E-94D1-54222C63F5DA}</a:tableStyleId>
              </a:tblPr>
              <a:tblGrid>
                <a:gridCol w="675169">
                  <a:extLst>
                    <a:ext uri="{9D8B030D-6E8A-4147-A177-3AD203B41FA5}">
                      <a16:colId xmlns:a16="http://schemas.microsoft.com/office/drawing/2014/main" val="869437271"/>
                    </a:ext>
                  </a:extLst>
                </a:gridCol>
                <a:gridCol w="1901884">
                  <a:extLst>
                    <a:ext uri="{9D8B030D-6E8A-4147-A177-3AD203B41FA5}">
                      <a16:colId xmlns:a16="http://schemas.microsoft.com/office/drawing/2014/main" val="3612752648"/>
                    </a:ext>
                  </a:extLst>
                </a:gridCol>
                <a:gridCol w="846339">
                  <a:extLst>
                    <a:ext uri="{9D8B030D-6E8A-4147-A177-3AD203B41FA5}">
                      <a16:colId xmlns:a16="http://schemas.microsoft.com/office/drawing/2014/main" val="570294225"/>
                    </a:ext>
                  </a:extLst>
                </a:gridCol>
                <a:gridCol w="1521508">
                  <a:extLst>
                    <a:ext uri="{9D8B030D-6E8A-4147-A177-3AD203B41FA5}">
                      <a16:colId xmlns:a16="http://schemas.microsoft.com/office/drawing/2014/main" val="1981664356"/>
                    </a:ext>
                  </a:extLst>
                </a:gridCol>
                <a:gridCol w="1227300">
                  <a:extLst>
                    <a:ext uri="{9D8B030D-6E8A-4147-A177-3AD203B41FA5}">
                      <a16:colId xmlns:a16="http://schemas.microsoft.com/office/drawing/2014/main" val="4256325020"/>
                    </a:ext>
                  </a:extLst>
                </a:gridCol>
                <a:gridCol w="3128015">
                  <a:extLst>
                    <a:ext uri="{9D8B030D-6E8A-4147-A177-3AD203B41FA5}">
                      <a16:colId xmlns:a16="http://schemas.microsoft.com/office/drawing/2014/main" val="3980367069"/>
                    </a:ext>
                  </a:extLst>
                </a:gridCol>
                <a:gridCol w="2329809">
                  <a:extLst>
                    <a:ext uri="{9D8B030D-6E8A-4147-A177-3AD203B41FA5}">
                      <a16:colId xmlns:a16="http://schemas.microsoft.com/office/drawing/2014/main" val="3002470095"/>
                    </a:ext>
                  </a:extLst>
                </a:gridCol>
              </a:tblGrid>
              <a:tr h="897745">
                <a:tc>
                  <a:txBody>
                    <a:bodyPr/>
                    <a:lstStyle/>
                    <a:p>
                      <a:endParaRPr lang="en-US" dirty="0"/>
                    </a:p>
                    <a:p>
                      <a:endParaRPr lang="en-US" dirty="0"/>
                    </a:p>
                    <a:p>
                      <a:r>
                        <a:rPr lang="en-US" sz="1600" b="1" dirty="0"/>
                        <a:t>S.NO</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dirty="0"/>
                        <a:t> </a:t>
                      </a:r>
                    </a:p>
                    <a:p>
                      <a:endParaRPr lang="en-US" dirty="0"/>
                    </a:p>
                    <a:p>
                      <a:r>
                        <a:rPr lang="en-US" dirty="0"/>
                        <a:t>        </a:t>
                      </a:r>
                      <a:r>
                        <a:rPr lang="en-US" sz="1600" b="1" dirty="0"/>
                        <a:t>TITLE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YEAR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ALGORITHM</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AUTHOR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TECHNIQUE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sz="1600" b="1" dirty="0"/>
                    </a:p>
                    <a:p>
                      <a:r>
                        <a:rPr lang="en-US" sz="1600" b="1" dirty="0"/>
                        <a:t>MERITS AND DEMERITS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2275533"/>
                  </a:ext>
                </a:extLst>
              </a:tr>
              <a:tr h="4655333">
                <a:tc>
                  <a:txBody>
                    <a:bodyPr/>
                    <a:lstStyle/>
                    <a:p>
                      <a:r>
                        <a:rPr lang="en-US" dirty="0">
                          <a:latin typeface="Times New Roman" panose="02020603050405020304" pitchFamily="18" charset="0"/>
                          <a:cs typeface="Times New Roman" panose="02020603050405020304" pitchFamily="18"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“Human Behavior and Anomaly Detection using Machine Learning and Wearable Sensors”</a:t>
                      </a:r>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2021</a:t>
                      </a:r>
                    </a:p>
                  </a:txBody>
                  <a:tcPr/>
                </a:tc>
                <a:tc>
                  <a:txBody>
                    <a:bodyPr/>
                    <a:lstStyle/>
                    <a:p>
                      <a:r>
                        <a:rPr lang="en-US" dirty="0">
                          <a:latin typeface="Times New Roman" panose="02020603050405020304" pitchFamily="18" charset="0"/>
                          <a:cs typeface="Times New Roman" panose="02020603050405020304" pitchFamily="18" charset="0"/>
                        </a:rPr>
                        <a:t>CNN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Ioana Alexandra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Bozdog</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Todea</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Daniel-</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Nicusor</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Marcel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Antal</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Claudia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Antal</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Tudor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Cioara</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Ionut</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Anghel</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Ioan</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Salomie</a:t>
                      </a:r>
                      <a:endParaRPr lang="en-US" sz="180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just" rtl="0">
                        <a:lnSpc>
                          <a:spcPct val="100000"/>
                        </a:lnSpc>
                        <a:spcBef>
                          <a:spcPts val="0"/>
                        </a:spcBef>
                        <a:spcAft>
                          <a:spcPts val="0"/>
                        </a:spcAft>
                        <a:buClr>
                          <a:schemeClr val="dk1"/>
                        </a:buClr>
                        <a:buSzPts val="1800"/>
                        <a:buFont typeface="Calibri"/>
                        <a:buNone/>
                      </a:pP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This paper aims to identify</a:t>
                      </a:r>
                      <a:r>
                        <a:rPr lang="en-US" sz="1800" b="0" u="none" strike="noStrike" baseline="0" dirty="0">
                          <a:solidFill>
                            <a:schemeClr val="dk1"/>
                          </a:solidFill>
                          <a:latin typeface="Times New Roman" panose="02020603050405020304" pitchFamily="18" charset="0"/>
                          <a:cs typeface="Times New Roman" panose="02020603050405020304" pitchFamily="18" charset="0"/>
                          <a:sym typeface="Calibri"/>
                        </a:rPr>
                        <a:t> </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potential anomalies in human behavior by detecting and analyzing them using a set of non-invasive wearable sensors. The results</a:t>
                      </a:r>
                      <a:r>
                        <a:rPr lang="en-US" sz="1800" b="0" u="none" strike="noStrike" baseline="0" dirty="0">
                          <a:solidFill>
                            <a:schemeClr val="dk1"/>
                          </a:solidFill>
                          <a:latin typeface="Times New Roman" panose="02020603050405020304" pitchFamily="18" charset="0"/>
                          <a:cs typeface="Times New Roman" panose="02020603050405020304" pitchFamily="18" charset="0"/>
                          <a:sym typeface="Calibri"/>
                        </a:rPr>
                        <a:t> </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obtained using a publicly</a:t>
                      </a:r>
                      <a:r>
                        <a:rPr lang="en-US" sz="1800" b="0" u="none" strike="noStrike" baseline="0" dirty="0">
                          <a:solidFill>
                            <a:schemeClr val="dk1"/>
                          </a:solidFill>
                          <a:latin typeface="Times New Roman" panose="02020603050405020304" pitchFamily="18" charset="0"/>
                          <a:cs typeface="Times New Roman" panose="02020603050405020304" pitchFamily="18" charset="0"/>
                          <a:sym typeface="Calibri"/>
                        </a:rPr>
                        <a:t> </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available activity dataset &amp;various configurations of machine learning algorithms.</a:t>
                      </a:r>
                      <a:endParaRPr lang="en-US" sz="1800" b="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MERITS</a:t>
                      </a:r>
                      <a:r>
                        <a:rPr lang="en-US" sz="1800" b="0" dirty="0">
                          <a:latin typeface="Times New Roman" panose="02020603050405020304" pitchFamily="18" charset="0"/>
                          <a:cs typeface="Times New Roman" panose="02020603050405020304" pitchFamily="18" charset="0"/>
                        </a:rPr>
                        <a:t>-Various</a:t>
                      </a:r>
                      <a:r>
                        <a:rPr lang="en-US" sz="1800" b="0" baseline="0" dirty="0">
                          <a:latin typeface="Times New Roman" panose="02020603050405020304" pitchFamily="18" charset="0"/>
                          <a:cs typeface="Times New Roman" panose="02020603050405020304" pitchFamily="18" charset="0"/>
                        </a:rPr>
                        <a:t> configuration of feature selection techniques and features as well as manual labelling for supervised learning have been used. </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1800" b="1" dirty="0">
                        <a:latin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DEMERITS</a:t>
                      </a:r>
                      <a:r>
                        <a:rPr lang="en-US" sz="1800" dirty="0">
                          <a:latin typeface="Times New Roman" panose="02020603050405020304" pitchFamily="18" charset="0"/>
                          <a:cs typeface="Times New Roman" panose="02020603050405020304" pitchFamily="18" charset="0"/>
                        </a:rPr>
                        <a:t>-The accuracy is not mentioned properly</a:t>
                      </a:r>
                    </a:p>
                    <a:p>
                      <a:endParaRPr lang="en-US" dirty="0"/>
                    </a:p>
                  </a:txBody>
                  <a:tcPr/>
                </a:tc>
                <a:extLst>
                  <a:ext uri="{0D108BD9-81ED-4DB2-BD59-A6C34878D82A}">
                    <a16:rowId xmlns:a16="http://schemas.microsoft.com/office/drawing/2014/main" val="1988728881"/>
                  </a:ext>
                </a:extLst>
              </a:tr>
            </a:tbl>
          </a:graphicData>
        </a:graphic>
      </p:graphicFrame>
    </p:spTree>
    <p:extLst>
      <p:ext uri="{BB962C8B-B14F-4D97-AF65-F5344CB8AC3E}">
        <p14:creationId xmlns:p14="http://schemas.microsoft.com/office/powerpoint/2010/main" val="1533496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903A7A3-A25B-F544-46D3-327D7EF773C6}"/>
              </a:ext>
            </a:extLst>
          </p:cNvPr>
          <p:cNvGraphicFramePr>
            <a:graphicFrameLocks/>
          </p:cNvGraphicFramePr>
          <p:nvPr>
            <p:extLst>
              <p:ext uri="{D42A27DB-BD31-4B8C-83A1-F6EECF244321}">
                <p14:modId xmlns:p14="http://schemas.microsoft.com/office/powerpoint/2010/main" val="3865903048"/>
              </p:ext>
            </p:extLst>
          </p:nvPr>
        </p:nvGraphicFramePr>
        <p:xfrm>
          <a:off x="352425" y="771525"/>
          <a:ext cx="11572876" cy="5791200"/>
        </p:xfrm>
        <a:graphic>
          <a:graphicData uri="http://schemas.openxmlformats.org/drawingml/2006/table">
            <a:tbl>
              <a:tblPr firstRow="1" bandRow="1">
                <a:tableStyleId>{5940675A-B579-460E-94D1-54222C63F5DA}</a:tableStyleId>
              </a:tblPr>
              <a:tblGrid>
                <a:gridCol w="671851">
                  <a:extLst>
                    <a:ext uri="{9D8B030D-6E8A-4147-A177-3AD203B41FA5}">
                      <a16:colId xmlns:a16="http://schemas.microsoft.com/office/drawing/2014/main" val="869437271"/>
                    </a:ext>
                  </a:extLst>
                </a:gridCol>
                <a:gridCol w="1892537">
                  <a:extLst>
                    <a:ext uri="{9D8B030D-6E8A-4147-A177-3AD203B41FA5}">
                      <a16:colId xmlns:a16="http://schemas.microsoft.com/office/drawing/2014/main" val="3612752648"/>
                    </a:ext>
                  </a:extLst>
                </a:gridCol>
                <a:gridCol w="842180">
                  <a:extLst>
                    <a:ext uri="{9D8B030D-6E8A-4147-A177-3AD203B41FA5}">
                      <a16:colId xmlns:a16="http://schemas.microsoft.com/office/drawing/2014/main" val="570294225"/>
                    </a:ext>
                  </a:extLst>
                </a:gridCol>
                <a:gridCol w="1514035">
                  <a:extLst>
                    <a:ext uri="{9D8B030D-6E8A-4147-A177-3AD203B41FA5}">
                      <a16:colId xmlns:a16="http://schemas.microsoft.com/office/drawing/2014/main" val="1981664356"/>
                    </a:ext>
                  </a:extLst>
                </a:gridCol>
                <a:gridCol w="1286926">
                  <a:extLst>
                    <a:ext uri="{9D8B030D-6E8A-4147-A177-3AD203B41FA5}">
                      <a16:colId xmlns:a16="http://schemas.microsoft.com/office/drawing/2014/main" val="4256325020"/>
                    </a:ext>
                  </a:extLst>
                </a:gridCol>
                <a:gridCol w="3046987">
                  <a:extLst>
                    <a:ext uri="{9D8B030D-6E8A-4147-A177-3AD203B41FA5}">
                      <a16:colId xmlns:a16="http://schemas.microsoft.com/office/drawing/2014/main" val="3980367069"/>
                    </a:ext>
                  </a:extLst>
                </a:gridCol>
                <a:gridCol w="2318360">
                  <a:extLst>
                    <a:ext uri="{9D8B030D-6E8A-4147-A177-3AD203B41FA5}">
                      <a16:colId xmlns:a16="http://schemas.microsoft.com/office/drawing/2014/main" val="3002470095"/>
                    </a:ext>
                  </a:extLst>
                </a:gridCol>
              </a:tblGrid>
              <a:tr h="1202776">
                <a:tc>
                  <a:txBody>
                    <a:bodyPr/>
                    <a:lstStyle/>
                    <a:p>
                      <a:endParaRPr lang="en-US" dirty="0"/>
                    </a:p>
                    <a:p>
                      <a:endParaRPr lang="en-US" dirty="0"/>
                    </a:p>
                    <a:p>
                      <a:r>
                        <a:rPr lang="en-US" sz="1600" b="1" dirty="0"/>
                        <a:t>S.NO</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dirty="0"/>
                        <a:t> </a:t>
                      </a:r>
                    </a:p>
                    <a:p>
                      <a:endParaRPr lang="en-US" dirty="0"/>
                    </a:p>
                    <a:p>
                      <a:r>
                        <a:rPr lang="en-US" dirty="0"/>
                        <a:t>        </a:t>
                      </a:r>
                      <a:r>
                        <a:rPr lang="en-US" sz="1600" b="1" dirty="0"/>
                        <a:t>TITLE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YEAR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ALGORITHM</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AUTHOR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TECHNIQUE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sz="1600" b="1" dirty="0"/>
                    </a:p>
                    <a:p>
                      <a:r>
                        <a:rPr lang="en-US" sz="1600" b="1" dirty="0"/>
                        <a:t>MERITS AND DEMERITS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2275533"/>
                  </a:ext>
                </a:extLst>
              </a:tr>
              <a:tr h="4588424">
                <a:tc>
                  <a:txBody>
                    <a:bodyPr/>
                    <a:lstStyle/>
                    <a:p>
                      <a:r>
                        <a:rPr lang="en-US" dirty="0">
                          <a:latin typeface="Times New Roman" panose="02020603050405020304" pitchFamily="18" charset="0"/>
                          <a:cs typeface="Times New Roman" panose="02020603050405020304" pitchFamily="18" charset="0"/>
                        </a:rPr>
                        <a:t>4</a:t>
                      </a:r>
                    </a:p>
                  </a:txBody>
                  <a:tcPr/>
                </a:tc>
                <a:tc>
                  <a:txBody>
                    <a:bodyPr/>
                    <a:lstStyle/>
                    <a:p>
                      <a:pPr marL="0" marR="0" lvl="0" indent="0" algn="l" defTabSz="457200" rtl="0" eaLnBrk="1" fontAlgn="auto" latinLnBrk="0" hangingPunct="1">
                        <a:lnSpc>
                          <a:spcPct val="100000"/>
                        </a:lnSpc>
                        <a:spcBef>
                          <a:spcPts val="0"/>
                        </a:spcBef>
                        <a:spcAft>
                          <a:spcPts val="0"/>
                        </a:spcAft>
                        <a:buClr>
                          <a:schemeClr val="dk1"/>
                        </a:buClr>
                        <a:buSzPts val="1800"/>
                        <a:buFont typeface="Calibri"/>
                        <a:buNone/>
                        <a:tabLst/>
                        <a:defRPr/>
                      </a:pP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“Research on Human Abnormal Behavior Detection Based on Deep Learning”</a:t>
                      </a:r>
                      <a:endParaRPr lang="en-US" sz="1800" b="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1800"/>
                        <a:buFont typeface="Calibri"/>
                        <a:buNone/>
                      </a:pPr>
                      <a:r>
                        <a:rPr lang="en-US" sz="1800" b="0" dirty="0">
                          <a:solidFill>
                            <a:schemeClr val="dk1"/>
                          </a:solidFill>
                          <a:sym typeface="Calibri"/>
                        </a:rPr>
                        <a:t> </a:t>
                      </a:r>
                      <a:endParaRPr lang="en-US" sz="1800" dirty="0"/>
                    </a:p>
                    <a:p>
                      <a:endParaRPr lang="en-US" dirty="0"/>
                    </a:p>
                  </a:txBody>
                  <a:tcPr/>
                </a:tc>
                <a:tc>
                  <a:txBody>
                    <a:bodyPr/>
                    <a:lstStyle/>
                    <a:p>
                      <a:r>
                        <a:rPr lang="en-US" dirty="0">
                          <a:latin typeface="Times New Roman" panose="02020603050405020304" pitchFamily="18" charset="0"/>
                          <a:cs typeface="Times New Roman" panose="02020603050405020304" pitchFamily="18" charset="0"/>
                        </a:rPr>
                        <a:t>2020</a:t>
                      </a:r>
                    </a:p>
                  </a:txBody>
                  <a:tcPr/>
                </a:tc>
                <a:tc>
                  <a:txBody>
                    <a:bodyPr/>
                    <a:lstStyle/>
                    <a:p>
                      <a:r>
                        <a:rPr lang="en-US" dirty="0">
                          <a:latin typeface="Times New Roman" panose="02020603050405020304" pitchFamily="18" charset="0"/>
                          <a:cs typeface="Times New Roman" panose="02020603050405020304" pitchFamily="18" charset="0"/>
                        </a:rPr>
                        <a:t>DCNN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Weihu</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Zhang, Chang Liu</a:t>
                      </a:r>
                      <a:endParaRPr lang="en-US" sz="180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To improve the recognition rate of abnormal human behavior in complex scenes, a mixed Gaussian model is employed to identify clear foreground moving target contours.</a:t>
                      </a:r>
                      <a:r>
                        <a:rPr lang="en-US" sz="2000" b="0" u="none" strike="noStrike" dirty="0">
                          <a:solidFill>
                            <a:schemeClr val="dk1"/>
                          </a:solidFill>
                          <a:latin typeface="Times New Roman" panose="02020603050405020304" pitchFamily="18" charset="0"/>
                          <a:cs typeface="Times New Roman" panose="02020603050405020304" pitchFamily="18" charset="0"/>
                          <a:sym typeface="Calibri"/>
                        </a:rPr>
                        <a:t>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Farneback</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dense optical flow algorithm is used to obtain spatiotemporal information.</a:t>
                      </a:r>
                      <a:endParaRPr lang="en-US" sz="180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just" rtl="0">
                        <a:spcBef>
                          <a:spcPts val="0"/>
                        </a:spcBef>
                        <a:spcAft>
                          <a:spcPts val="0"/>
                        </a:spcAft>
                        <a:buNone/>
                      </a:pPr>
                      <a:r>
                        <a:rPr lang="en-US" sz="1800" b="1" dirty="0">
                          <a:latin typeface="Times New Roman" panose="02020603050405020304" pitchFamily="18" charset="0"/>
                          <a:cs typeface="Times New Roman" panose="02020603050405020304" pitchFamily="18" charset="0"/>
                        </a:rPr>
                        <a:t>MERITS</a:t>
                      </a:r>
                      <a:r>
                        <a:rPr lang="en-US" sz="1800" b="0" dirty="0">
                          <a:latin typeface="Times New Roman" panose="02020603050405020304" pitchFamily="18" charset="0"/>
                          <a:cs typeface="Times New Roman" panose="02020603050405020304" pitchFamily="18" charset="0"/>
                        </a:rPr>
                        <a:t>-A mixed Gaussian model is used to detect clear foreground moving target contours and perform Gaussian filtering on them to remove the effects of noise in the scene.</a:t>
                      </a:r>
                    </a:p>
                    <a:p>
                      <a:pPr marL="0" marR="0" lvl="0" indent="0" algn="just" rtl="0">
                        <a:spcBef>
                          <a:spcPts val="0"/>
                        </a:spcBef>
                        <a:spcAft>
                          <a:spcPts val="0"/>
                        </a:spcAft>
                        <a:buNone/>
                      </a:pPr>
                      <a:r>
                        <a:rPr lang="en-US" sz="1800" b="0" dirty="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DEMERITS</a:t>
                      </a:r>
                      <a:r>
                        <a:rPr lang="en-US" sz="1800" dirty="0">
                          <a:latin typeface="Times New Roman" panose="02020603050405020304" pitchFamily="18" charset="0"/>
                          <a:cs typeface="Times New Roman" panose="02020603050405020304" pitchFamily="18" charset="0"/>
                        </a:rPr>
                        <a:t>-It is a complex model system</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8728881"/>
                  </a:ext>
                </a:extLst>
              </a:tr>
            </a:tbl>
          </a:graphicData>
        </a:graphic>
      </p:graphicFrame>
    </p:spTree>
    <p:extLst>
      <p:ext uri="{BB962C8B-B14F-4D97-AF65-F5344CB8AC3E}">
        <p14:creationId xmlns:p14="http://schemas.microsoft.com/office/powerpoint/2010/main" val="1532162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2EBB5B0-D71E-85EF-31D8-65E7A1275095}"/>
              </a:ext>
            </a:extLst>
          </p:cNvPr>
          <p:cNvGraphicFramePr>
            <a:graphicFrameLocks noGrp="1"/>
          </p:cNvGraphicFramePr>
          <p:nvPr>
            <p:ph idx="1"/>
            <p:extLst>
              <p:ext uri="{D42A27DB-BD31-4B8C-83A1-F6EECF244321}">
                <p14:modId xmlns:p14="http://schemas.microsoft.com/office/powerpoint/2010/main" val="3413600671"/>
              </p:ext>
            </p:extLst>
          </p:nvPr>
        </p:nvGraphicFramePr>
        <p:xfrm>
          <a:off x="390525" y="800100"/>
          <a:ext cx="11553825" cy="5695949"/>
        </p:xfrm>
        <a:graphic>
          <a:graphicData uri="http://schemas.openxmlformats.org/drawingml/2006/table">
            <a:tbl>
              <a:tblPr firstRow="1" bandRow="1">
                <a:tableStyleId>{5940675A-B579-460E-94D1-54222C63F5DA}</a:tableStyleId>
              </a:tblPr>
              <a:tblGrid>
                <a:gridCol w="670746">
                  <a:extLst>
                    <a:ext uri="{9D8B030D-6E8A-4147-A177-3AD203B41FA5}">
                      <a16:colId xmlns:a16="http://schemas.microsoft.com/office/drawing/2014/main" val="869437271"/>
                    </a:ext>
                  </a:extLst>
                </a:gridCol>
                <a:gridCol w="1889424">
                  <a:extLst>
                    <a:ext uri="{9D8B030D-6E8A-4147-A177-3AD203B41FA5}">
                      <a16:colId xmlns:a16="http://schemas.microsoft.com/office/drawing/2014/main" val="3612752648"/>
                    </a:ext>
                  </a:extLst>
                </a:gridCol>
                <a:gridCol w="840794">
                  <a:extLst>
                    <a:ext uri="{9D8B030D-6E8A-4147-A177-3AD203B41FA5}">
                      <a16:colId xmlns:a16="http://schemas.microsoft.com/office/drawing/2014/main" val="570294225"/>
                    </a:ext>
                  </a:extLst>
                </a:gridCol>
                <a:gridCol w="1511538">
                  <a:extLst>
                    <a:ext uri="{9D8B030D-6E8A-4147-A177-3AD203B41FA5}">
                      <a16:colId xmlns:a16="http://schemas.microsoft.com/office/drawing/2014/main" val="1981664356"/>
                    </a:ext>
                  </a:extLst>
                </a:gridCol>
                <a:gridCol w="1284808">
                  <a:extLst>
                    <a:ext uri="{9D8B030D-6E8A-4147-A177-3AD203B41FA5}">
                      <a16:colId xmlns:a16="http://schemas.microsoft.com/office/drawing/2014/main" val="4256325020"/>
                    </a:ext>
                  </a:extLst>
                </a:gridCol>
                <a:gridCol w="3041972">
                  <a:extLst>
                    <a:ext uri="{9D8B030D-6E8A-4147-A177-3AD203B41FA5}">
                      <a16:colId xmlns:a16="http://schemas.microsoft.com/office/drawing/2014/main" val="3980367069"/>
                    </a:ext>
                  </a:extLst>
                </a:gridCol>
                <a:gridCol w="2314543">
                  <a:extLst>
                    <a:ext uri="{9D8B030D-6E8A-4147-A177-3AD203B41FA5}">
                      <a16:colId xmlns:a16="http://schemas.microsoft.com/office/drawing/2014/main" val="3002470095"/>
                    </a:ext>
                  </a:extLst>
                </a:gridCol>
              </a:tblGrid>
              <a:tr h="1074878">
                <a:tc>
                  <a:txBody>
                    <a:bodyPr/>
                    <a:lstStyle/>
                    <a:p>
                      <a:endParaRPr lang="en-US" dirty="0"/>
                    </a:p>
                    <a:p>
                      <a:endParaRPr lang="en-US" dirty="0"/>
                    </a:p>
                    <a:p>
                      <a:r>
                        <a:rPr lang="en-US" sz="1600" b="1" dirty="0"/>
                        <a:t>S.NO</a:t>
                      </a:r>
                      <a:endParaRPr lang="en-US" sz="1600" b="1" dirty="0">
                        <a:latin typeface="Times New Roman" panose="02020603050405020304" pitchFamily="18" charset="0"/>
                        <a:cs typeface="Times New Roman" panose="02020603050405020304" pitchFamily="18" charset="0"/>
                      </a:endParaRPr>
                    </a:p>
                  </a:txBody>
                  <a:tcPr/>
                </a:tc>
                <a:tc>
                  <a:txBody>
                    <a:bodyPr/>
                    <a:lstStyle/>
                    <a:p>
                      <a:r>
                        <a:rPr lang="en-US" dirty="0"/>
                        <a:t> </a:t>
                      </a:r>
                    </a:p>
                    <a:p>
                      <a:endParaRPr lang="en-US" dirty="0"/>
                    </a:p>
                    <a:p>
                      <a:r>
                        <a:rPr lang="en-US" dirty="0"/>
                        <a:t>        </a:t>
                      </a:r>
                      <a:r>
                        <a:rPr lang="en-US" sz="1600" b="1" dirty="0"/>
                        <a:t>TITLE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YEAR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sz="1600" b="1" dirty="0"/>
                        <a:t>ALGORITHM</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AUTHOR</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dirty="0"/>
                    </a:p>
                    <a:p>
                      <a:r>
                        <a:rPr lang="en-US" dirty="0"/>
                        <a:t>            </a:t>
                      </a:r>
                      <a:r>
                        <a:rPr lang="en-US" sz="1600" b="1" dirty="0"/>
                        <a:t>TECHNIQUE</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dirty="0"/>
                    </a:p>
                    <a:p>
                      <a:endParaRPr lang="en-US" sz="1600" b="1" dirty="0"/>
                    </a:p>
                    <a:p>
                      <a:r>
                        <a:rPr lang="en-US" sz="1600" b="1" dirty="0"/>
                        <a:t>MERITS AND DEMERITS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2275533"/>
                  </a:ext>
                </a:extLst>
              </a:tr>
              <a:tr h="4621071">
                <a:tc>
                  <a:txBody>
                    <a:bodyPr/>
                    <a:lstStyle/>
                    <a:p>
                      <a:r>
                        <a:rPr lang="en-US" dirty="0">
                          <a:latin typeface="Times New Roman" panose="02020603050405020304" pitchFamily="18" charset="0"/>
                          <a:cs typeface="Times New Roman" panose="02020603050405020304" pitchFamily="18"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Times New Roman" panose="02020603050405020304" pitchFamily="18" charset="0"/>
                          <a:cs typeface="Times New Roman" panose="02020603050405020304" pitchFamily="18" charset="0"/>
                          <a:sym typeface="Calibri"/>
                        </a:rPr>
                        <a:t>"</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“Detection and Recognition of Abnormal Behavior based on Multi-level Residual Network”</a:t>
                      </a:r>
                      <a:endParaRPr lang="en-US" sz="1800"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2019</a:t>
                      </a:r>
                    </a:p>
                  </a:txBody>
                  <a:tcPr/>
                </a:tc>
                <a:tc>
                  <a:txBody>
                    <a:bodyPr/>
                    <a:lstStyle/>
                    <a:p>
                      <a:r>
                        <a:rPr lang="en-US" dirty="0" err="1">
                          <a:latin typeface="Times New Roman" panose="02020603050405020304" pitchFamily="18" charset="0"/>
                          <a:cs typeface="Times New Roman" panose="02020603050405020304" pitchFamily="18" charset="0"/>
                        </a:rPr>
                        <a:t>ResNet</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Huifang Qian, Xuan Zhou, </a:t>
                      </a:r>
                      <a:r>
                        <a:rPr lang="en-US" sz="1800" b="0" u="none" strike="noStrike" dirty="0" err="1">
                          <a:solidFill>
                            <a:schemeClr val="dk1"/>
                          </a:solidFill>
                          <a:latin typeface="Times New Roman" panose="02020603050405020304" pitchFamily="18" charset="0"/>
                          <a:cs typeface="Times New Roman" panose="02020603050405020304" pitchFamily="18" charset="0"/>
                          <a:sym typeface="Calibri"/>
                        </a:rPr>
                        <a:t>Mengmeng</a:t>
                      </a: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 Zheng</a:t>
                      </a:r>
                      <a:endParaRPr lang="en-US" sz="180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u="none" strike="noStrike" dirty="0">
                          <a:solidFill>
                            <a:schemeClr val="dk1"/>
                          </a:solidFill>
                          <a:latin typeface="Times New Roman" panose="02020603050405020304" pitchFamily="18" charset="0"/>
                          <a:cs typeface="Times New Roman" panose="02020603050405020304" pitchFamily="18" charset="0"/>
                          <a:sym typeface="Calibri"/>
                        </a:rPr>
                        <a:t>The latter is used to extract spatial features of abnormal behaviors, while the transfer learning-based recognition residual network is used to extract deep features of images to efficiently classify abnormal behaviors.</a:t>
                      </a:r>
                      <a:endParaRPr lang="en-US" sz="1800" dirty="0">
                        <a:latin typeface="Times New Roman" panose="02020603050405020304" pitchFamily="18" charset="0"/>
                        <a:cs typeface="Times New Roman" panose="02020603050405020304" pitchFamily="18" charset="0"/>
                      </a:endParaRPr>
                    </a:p>
                    <a:p>
                      <a:endParaRPr lang="en-US" dirty="0"/>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MERITS</a:t>
                      </a:r>
                      <a:r>
                        <a:rPr lang="en-US" sz="1800" b="0" dirty="0">
                          <a:latin typeface="Times New Roman" panose="02020603050405020304" pitchFamily="18" charset="0"/>
                          <a:cs typeface="Times New Roman" panose="02020603050405020304" pitchFamily="18" charset="0"/>
                        </a:rPr>
                        <a:t>-Detection residual network is proposed to adopt multi-scale target detection strategy to ensure the detection of speed and detection effect of human body. </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1800" b="1" dirty="0">
                        <a:latin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DEMERITS</a:t>
                      </a:r>
                      <a:r>
                        <a:rPr lang="en-US" sz="1800" dirty="0">
                          <a:latin typeface="Times New Roman" panose="02020603050405020304" pitchFamily="18" charset="0"/>
                          <a:cs typeface="Times New Roman" panose="02020603050405020304" pitchFamily="18" charset="0"/>
                        </a:rPr>
                        <a:t>-It is time consuming</a:t>
                      </a:r>
                    </a:p>
                    <a:p>
                      <a:endParaRPr lang="en-US" dirty="0"/>
                    </a:p>
                  </a:txBody>
                  <a:tcPr/>
                </a:tc>
                <a:extLst>
                  <a:ext uri="{0D108BD9-81ED-4DB2-BD59-A6C34878D82A}">
                    <a16:rowId xmlns:a16="http://schemas.microsoft.com/office/drawing/2014/main" val="1988728881"/>
                  </a:ext>
                </a:extLst>
              </a:tr>
            </a:tbl>
          </a:graphicData>
        </a:graphic>
      </p:graphicFrame>
    </p:spTree>
    <p:extLst>
      <p:ext uri="{BB962C8B-B14F-4D97-AF65-F5344CB8AC3E}">
        <p14:creationId xmlns:p14="http://schemas.microsoft.com/office/powerpoint/2010/main" val="68209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349A-2353-E7CD-3749-CD9994DE08EB}"/>
              </a:ext>
            </a:extLst>
          </p:cNvPr>
          <p:cNvSpPr>
            <a:spLocks noGrp="1"/>
          </p:cNvSpPr>
          <p:nvPr>
            <p:ph type="title"/>
          </p:nvPr>
        </p:nvSpPr>
        <p:spPr>
          <a:xfrm>
            <a:off x="838200" y="317500"/>
            <a:ext cx="10515600" cy="835025"/>
          </a:xfrm>
        </p:spPr>
        <p:txBody>
          <a:bodyPr>
            <a:normAutofit/>
          </a:bodyPr>
          <a:lstStyle/>
          <a:p>
            <a:r>
              <a:rPr lang="en-US" sz="3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186EC573-530C-B18C-4316-B4BCB0BAEECF}"/>
              </a:ext>
            </a:extLst>
          </p:cNvPr>
          <p:cNvSpPr>
            <a:spLocks noGrp="1"/>
          </p:cNvSpPr>
          <p:nvPr>
            <p:ph idx="1"/>
          </p:nvPr>
        </p:nvSpPr>
        <p:spPr>
          <a:xfrm>
            <a:off x="276225" y="1285874"/>
            <a:ext cx="11620500" cy="5076825"/>
          </a:xfrm>
        </p:spPr>
        <p:txBody>
          <a:bodyPr/>
          <a:lstStyle/>
          <a:p>
            <a:pPr marL="0" indent="0" algn="just">
              <a:buNone/>
            </a:pPr>
            <a:r>
              <a:rPr lang="en-US" sz="2000" dirty="0">
                <a:effectLst/>
                <a:latin typeface="Times New Roman" panose="02020603050405020304" pitchFamily="18" charset="0"/>
                <a:ea typeface="Times New Roman" panose="02020603050405020304" pitchFamily="18" charset="0"/>
              </a:rPr>
              <a:t>Human abnormal detection in video is critical to ensuring security in both internal and external spaces. People who experience high levels of violence in their </a:t>
            </a:r>
            <a:r>
              <a:rPr lang="en-US" sz="2000" dirty="0" err="1">
                <a:effectLst/>
                <a:latin typeface="Times New Roman" panose="02020603050405020304" pitchFamily="18" charset="0"/>
                <a:ea typeface="Times New Roman" panose="02020603050405020304" pitchFamily="18" charset="0"/>
              </a:rPr>
              <a:t>neighbourhoods</a:t>
            </a:r>
            <a:r>
              <a:rPr lang="en-US" sz="2000" dirty="0">
                <a:effectLst/>
                <a:latin typeface="Times New Roman" panose="02020603050405020304" pitchFamily="18" charset="0"/>
                <a:ea typeface="Times New Roman" panose="02020603050405020304" pitchFamily="18" charset="0"/>
              </a:rPr>
              <a:t> or through the media frequently suffer from psychological trauma. These crimes can be decreased by spotting disruptive </a:t>
            </a:r>
            <a:r>
              <a:rPr lang="en-US" sz="2000" dirty="0" err="1">
                <a:effectLst/>
                <a:latin typeface="Times New Roman" panose="02020603050405020304" pitchFamily="18" charset="0"/>
                <a:ea typeface="Times New Roman" panose="02020603050405020304" pitchFamily="18" charset="0"/>
              </a:rPr>
              <a:t>behaviour</a:t>
            </a:r>
            <a:r>
              <a:rPr lang="en-US" sz="2000" dirty="0">
                <a:effectLst/>
                <a:latin typeface="Times New Roman" panose="02020603050405020304" pitchFamily="18" charset="0"/>
                <a:ea typeface="Times New Roman" panose="02020603050405020304" pitchFamily="18" charset="0"/>
              </a:rPr>
              <a:t> early on and closely observing any suspicious activity so that law enforcement agencies can act right away.  Human abnormality detection model give a machine the ability to recognize unsafe weapons and can also notify a human administrator when a gun or firearm is clearly visible in the vicinity. This project proposes a </a:t>
            </a:r>
            <a:r>
              <a:rPr lang="en-US" sz="2000" dirty="0" err="1">
                <a:effectLst/>
                <a:latin typeface="Times New Roman" panose="02020603050405020304" pitchFamily="18" charset="0"/>
                <a:ea typeface="Times New Roman" panose="02020603050405020304" pitchFamily="18" charset="0"/>
              </a:rPr>
              <a:t>Spatio</a:t>
            </a:r>
            <a:r>
              <a:rPr lang="en-US" sz="2000" dirty="0">
                <a:effectLst/>
                <a:latin typeface="Times New Roman" panose="02020603050405020304" pitchFamily="18" charset="0"/>
                <a:ea typeface="Times New Roman" panose="02020603050405020304" pitchFamily="18" charset="0"/>
              </a:rPr>
              <a:t> Temporal model and a novel regularity score based on the results of the YOLO network to detect abnormal behavior in crowd scenarios. The </a:t>
            </a:r>
            <a:r>
              <a:rPr lang="en-US" sz="2000" dirty="0" err="1">
                <a:effectLst/>
                <a:latin typeface="Times New Roman" panose="02020603050405020304" pitchFamily="18" charset="0"/>
                <a:ea typeface="Times New Roman" panose="02020603050405020304" pitchFamily="18" charset="0"/>
              </a:rPr>
              <a:t>Spatio</a:t>
            </a:r>
            <a:r>
              <a:rPr lang="en-US" sz="2000" dirty="0">
                <a:effectLst/>
                <a:latin typeface="Times New Roman" panose="02020603050405020304" pitchFamily="18" charset="0"/>
                <a:ea typeface="Times New Roman" panose="02020603050405020304" pitchFamily="18" charset="0"/>
              </a:rPr>
              <a:t> Temporal model extracts spatial features of video frames. In the training process, a weighted loss function is proposed based on the YOLO detection results, which emphasizes the foreground part and thus overcomes the impact of complex background. The most important and critical aspect of any application is having a desired and suitable dataset to train machine learning models on. As a result, we manually collected a massive amount of images from Google. The extraction of logical information from input video data during abnormal </a:t>
            </a:r>
            <a:r>
              <a:rPr lang="en-US" sz="2000" dirty="0" err="1">
                <a:effectLst/>
                <a:latin typeface="Times New Roman" panose="02020603050405020304" pitchFamily="18" charset="0"/>
                <a:ea typeface="Times New Roman" panose="02020603050405020304" pitchFamily="18" charset="0"/>
              </a:rPr>
              <a:t>behaviour</a:t>
            </a:r>
            <a:r>
              <a:rPr lang="en-US" sz="2000" dirty="0">
                <a:effectLst/>
                <a:latin typeface="Times New Roman" panose="02020603050405020304" pitchFamily="18" charset="0"/>
                <a:ea typeface="Times New Roman" panose="02020603050405020304" pitchFamily="18" charset="0"/>
              </a:rPr>
              <a:t> detection can be seen as a high-level image processing operation.  To track the movement of moving objects in the videos, object detection algorithms are used. When there is a threat, a alert message goes off, occasionally alerting people to suspicious </a:t>
            </a:r>
            <a:r>
              <a:rPr lang="en-US" sz="2000" dirty="0" err="1">
                <a:effectLst/>
                <a:latin typeface="Times New Roman" panose="02020603050405020304" pitchFamily="18" charset="0"/>
                <a:ea typeface="Times New Roman" panose="02020603050405020304" pitchFamily="18" charset="0"/>
              </a:rPr>
              <a:t>behaviour</a:t>
            </a:r>
            <a:r>
              <a:rPr lang="en-US" sz="2000" dirty="0">
                <a:effectLst/>
                <a:latin typeface="Times New Roman" panose="02020603050405020304" pitchFamily="18" charset="0"/>
                <a:ea typeface="Times New Roman" panose="02020603050405020304" pitchFamily="18" charset="0"/>
              </a:rPr>
              <a:t>. In future, </a:t>
            </a:r>
            <a:r>
              <a:rPr lang="en-US" sz="2000" dirty="0" err="1">
                <a:effectLst/>
                <a:latin typeface="Times New Roman" panose="02020603050405020304" pitchFamily="18" charset="0"/>
                <a:ea typeface="Times New Roman" panose="02020603050405020304" pitchFamily="18" charset="0"/>
              </a:rPr>
              <a:t>inorder</a:t>
            </a:r>
            <a:r>
              <a:rPr lang="en-US" sz="2000" dirty="0">
                <a:effectLst/>
                <a:latin typeface="Times New Roman" panose="02020603050405020304" pitchFamily="18" charset="0"/>
                <a:ea typeface="Times New Roman" panose="02020603050405020304" pitchFamily="18" charset="0"/>
              </a:rPr>
              <a:t> to detect any weapon or dangerous objects, our proposed system can also be integrated into surveillance and security robots.</a:t>
            </a:r>
          </a:p>
          <a:p>
            <a:pPr marL="0" indent="0">
              <a:buNone/>
            </a:pPr>
            <a:endParaRPr lang="en-US" dirty="0"/>
          </a:p>
        </p:txBody>
      </p:sp>
    </p:spTree>
    <p:extLst>
      <p:ext uri="{BB962C8B-B14F-4D97-AF65-F5344CB8AC3E}">
        <p14:creationId xmlns:p14="http://schemas.microsoft.com/office/powerpoint/2010/main" val="4283109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B857-F7F4-43A9-957B-833285C3370C}"/>
              </a:ext>
            </a:extLst>
          </p:cNvPr>
          <p:cNvSpPr>
            <a:spLocks noGrp="1"/>
          </p:cNvSpPr>
          <p:nvPr>
            <p:ph type="title"/>
          </p:nvPr>
        </p:nvSpPr>
        <p:spPr>
          <a:xfrm>
            <a:off x="838200" y="365126"/>
            <a:ext cx="10515600" cy="796924"/>
          </a:xfrm>
        </p:spPr>
        <p:txBody>
          <a:bodyPr>
            <a:normAutofit/>
          </a:bodyPr>
          <a:lstStyle/>
          <a:p>
            <a:r>
              <a:rPr lang="en-US" sz="3200" b="1" dirty="0">
                <a:latin typeface="Times New Roman" panose="02020603050405020304" pitchFamily="18" charset="0"/>
                <a:cs typeface="Times New Roman" panose="02020603050405020304" pitchFamily="18" charset="0"/>
              </a:rPr>
              <a:t>                DEVELOPMENT ENVIRONMENT</a:t>
            </a:r>
          </a:p>
        </p:txBody>
      </p:sp>
      <p:sp>
        <p:nvSpPr>
          <p:cNvPr id="3" name="Content Placeholder 2">
            <a:extLst>
              <a:ext uri="{FF2B5EF4-FFF2-40B4-BE49-F238E27FC236}">
                <a16:creationId xmlns:a16="http://schemas.microsoft.com/office/drawing/2014/main" id="{5CB1543D-CBDF-9060-9347-5148A9113D2E}"/>
              </a:ext>
            </a:extLst>
          </p:cNvPr>
          <p:cNvSpPr>
            <a:spLocks noGrp="1"/>
          </p:cNvSpPr>
          <p:nvPr>
            <p:ph idx="1"/>
          </p:nvPr>
        </p:nvSpPr>
        <p:spPr>
          <a:xfrm>
            <a:off x="304800" y="1257300"/>
            <a:ext cx="11633200" cy="5178425"/>
          </a:xfrm>
        </p:spPr>
        <p:txBody>
          <a:bodyPr>
            <a:normAutofit/>
          </a:bodyPr>
          <a:lstStyle/>
          <a:p>
            <a:pPr marL="0" indent="0">
              <a:buNone/>
            </a:pPr>
            <a:r>
              <a:rPr lang="en-US" sz="2000" b="1" dirty="0">
                <a:effectLst/>
                <a:latin typeface="Times New Roman" panose="02020603050405020304" pitchFamily="18" charset="0"/>
                <a:ea typeface="Times New Roman" panose="02020603050405020304" pitchFamily="18" charset="0"/>
              </a:rPr>
              <a:t>HARDWARE REQUIREMENTS</a:t>
            </a:r>
          </a:p>
          <a:p>
            <a:pPr marL="0" indent="0">
              <a:buNone/>
            </a:pPr>
            <a:endParaRPr lang="en-US" sz="1800" b="1" dirty="0">
              <a:effectLst/>
              <a:latin typeface="Times New Roman" panose="02020603050405020304" pitchFamily="18" charset="0"/>
              <a:ea typeface="Times New Roman" panose="02020603050405020304" pitchFamily="18" charset="0"/>
            </a:endParaRPr>
          </a:p>
          <a:p>
            <a:pPr marR="0" lvl="0">
              <a:lnSpc>
                <a:spcPct val="100000"/>
              </a:lnSpc>
              <a:spcBef>
                <a:spcPts val="0"/>
              </a:spcBef>
              <a:spcAft>
                <a:spcPts val="0"/>
              </a:spcAft>
              <a:buFont typeface="Wingdings" panose="05000000000000000000" pitchFamily="2" charset="2"/>
              <a:buChar char="Ø"/>
            </a:pPr>
            <a:r>
              <a:rPr lang="en-GB" sz="1800" dirty="0">
                <a:effectLst/>
                <a:latin typeface="Times New Roman" panose="02020603050405020304" pitchFamily="18" charset="0"/>
                <a:ea typeface="Times New Roman" panose="02020603050405020304" pitchFamily="18" charset="0"/>
              </a:rPr>
              <a:t>System			: 	Pentium i3 Processor</a:t>
            </a:r>
            <a:endParaRPr lang="en-US" sz="1800" dirty="0">
              <a:effectLst/>
              <a:latin typeface="Times New Roman" panose="02020603050405020304" pitchFamily="18" charset="0"/>
              <a:ea typeface="Times New Roman" panose="02020603050405020304" pitchFamily="18" charset="0"/>
            </a:endParaRPr>
          </a:p>
          <a:p>
            <a:pPr marR="0" lvl="0">
              <a:lnSpc>
                <a:spcPct val="100000"/>
              </a:lnSpc>
              <a:spcBef>
                <a:spcPts val="0"/>
              </a:spcBef>
              <a:spcAft>
                <a:spcPts val="0"/>
              </a:spcAft>
              <a:buFont typeface="Wingdings" panose="05000000000000000000" pitchFamily="2" charset="2"/>
              <a:buChar char="Ø"/>
            </a:pPr>
            <a:r>
              <a:rPr lang="en-GB" sz="1800" dirty="0">
                <a:effectLst/>
                <a:latin typeface="Times New Roman" panose="02020603050405020304" pitchFamily="18" charset="0"/>
                <a:ea typeface="Times New Roman" panose="02020603050405020304" pitchFamily="18" charset="0"/>
              </a:rPr>
              <a:t>Hard Disk 	</a:t>
            </a:r>
            <a:r>
              <a:rPr lang="en-GB" sz="1800" dirty="0">
                <a:latin typeface="Times New Roman" panose="02020603050405020304" pitchFamily="18" charset="0"/>
                <a:ea typeface="Times New Roman" panose="02020603050405020304" pitchFamily="18" charset="0"/>
              </a:rPr>
              <a:t>                </a:t>
            </a:r>
            <a:r>
              <a:rPr lang="en-GB" sz="1800" dirty="0">
                <a:effectLst/>
                <a:latin typeface="Times New Roman" panose="02020603050405020304" pitchFamily="18" charset="0"/>
                <a:ea typeface="Times New Roman" panose="02020603050405020304" pitchFamily="18" charset="0"/>
              </a:rPr>
              <a:t>: 	500 GB</a:t>
            </a:r>
            <a:endParaRPr lang="en-US" sz="1800" dirty="0">
              <a:effectLst/>
              <a:latin typeface="Times New Roman" panose="02020603050405020304" pitchFamily="18" charset="0"/>
              <a:ea typeface="Times New Roman" panose="02020603050405020304" pitchFamily="18" charset="0"/>
            </a:endParaRPr>
          </a:p>
          <a:p>
            <a:pPr marR="0" lvl="0">
              <a:lnSpc>
                <a:spcPct val="100000"/>
              </a:lnSpc>
              <a:spcBef>
                <a:spcPts val="0"/>
              </a:spcBef>
              <a:spcAft>
                <a:spcPts val="0"/>
              </a:spcAft>
              <a:buFont typeface="Wingdings" panose="05000000000000000000" pitchFamily="2" charset="2"/>
              <a:buChar char="Ø"/>
            </a:pPr>
            <a:r>
              <a:rPr lang="en-GB" sz="1800" dirty="0">
                <a:effectLst/>
                <a:latin typeface="Times New Roman" panose="02020603050405020304" pitchFamily="18" charset="0"/>
                <a:ea typeface="Times New Roman" panose="02020603050405020304" pitchFamily="18" charset="0"/>
              </a:rPr>
              <a:t>Monitor		: 	15’’ LED</a:t>
            </a:r>
            <a:endParaRPr lang="en-US" sz="1800" dirty="0">
              <a:effectLst/>
              <a:latin typeface="Times New Roman" panose="02020603050405020304" pitchFamily="18" charset="0"/>
              <a:ea typeface="Times New Roman" panose="02020603050405020304" pitchFamily="18" charset="0"/>
            </a:endParaRPr>
          </a:p>
          <a:p>
            <a:pPr marR="0" lvl="0">
              <a:lnSpc>
                <a:spcPct val="100000"/>
              </a:lnSpc>
              <a:spcBef>
                <a:spcPts val="0"/>
              </a:spcBef>
              <a:spcAft>
                <a:spcPts val="0"/>
              </a:spcAft>
              <a:buFont typeface="Wingdings" panose="05000000000000000000" pitchFamily="2" charset="2"/>
              <a:buChar char="Ø"/>
            </a:pPr>
            <a:r>
              <a:rPr lang="en-GB" sz="1800" dirty="0">
                <a:effectLst/>
                <a:latin typeface="Times New Roman" panose="02020603050405020304" pitchFamily="18" charset="0"/>
                <a:ea typeface="Times New Roman" panose="02020603050405020304" pitchFamily="18" charset="0"/>
              </a:rPr>
              <a:t>Input Devices		: 	Keyboard, Mouse</a:t>
            </a:r>
            <a:endParaRPr lang="en-US" sz="1800" dirty="0">
              <a:effectLst/>
              <a:latin typeface="Times New Roman" panose="02020603050405020304" pitchFamily="18" charset="0"/>
              <a:ea typeface="Times New Roman" panose="02020603050405020304" pitchFamily="18" charset="0"/>
            </a:endParaRPr>
          </a:p>
          <a:p>
            <a:pPr marR="0" lvl="0">
              <a:lnSpc>
                <a:spcPct val="100000"/>
              </a:lnSpc>
              <a:spcBef>
                <a:spcPts val="0"/>
              </a:spcBef>
              <a:spcAft>
                <a:spcPts val="0"/>
              </a:spcAft>
              <a:buFont typeface="Wingdings" panose="05000000000000000000" pitchFamily="2" charset="2"/>
              <a:buChar char="Ø"/>
            </a:pPr>
            <a:r>
              <a:rPr lang="en-GB" sz="1800" dirty="0">
                <a:effectLst/>
                <a:latin typeface="Times New Roman" panose="02020603050405020304" pitchFamily="18" charset="0"/>
                <a:ea typeface="Times New Roman" panose="02020603050405020304" pitchFamily="18" charset="0"/>
              </a:rPr>
              <a:t>Ram			:	4 GB</a:t>
            </a:r>
          </a:p>
          <a:p>
            <a:pPr marL="0" indent="0">
              <a:buNone/>
            </a:pPr>
            <a:endParaRPr lang="en-US" sz="2000" b="1" dirty="0">
              <a:effectLst/>
              <a:latin typeface="Times New Roman" panose="02020603050405020304" pitchFamily="18" charset="0"/>
              <a:ea typeface="Times New Roman" panose="02020603050405020304" pitchFamily="18" charset="0"/>
            </a:endParaRPr>
          </a:p>
          <a:p>
            <a:pPr marL="0" indent="0">
              <a:buNone/>
            </a:pPr>
            <a:r>
              <a:rPr lang="en-US" sz="2000" b="1" dirty="0">
                <a:effectLst/>
                <a:latin typeface="Times New Roman" panose="02020603050405020304" pitchFamily="18" charset="0"/>
                <a:ea typeface="Times New Roman" panose="02020603050405020304" pitchFamily="18" charset="0"/>
              </a:rPr>
              <a:t>SOFTWARE REQUIREMENTS</a:t>
            </a:r>
          </a:p>
          <a:p>
            <a:pPr marL="0" indent="0">
              <a:buNone/>
            </a:pPr>
            <a:endParaRPr lang="en-US" sz="2000" b="1" dirty="0">
              <a:latin typeface="Times New Roman" panose="02020603050405020304" pitchFamily="18" charset="0"/>
              <a:ea typeface="Times New Roman" panose="02020603050405020304" pitchFamily="18" charset="0"/>
            </a:endParaRPr>
          </a:p>
          <a:p>
            <a:pPr marR="0" lvl="0">
              <a:lnSpc>
                <a:spcPct val="100000"/>
              </a:lnSpc>
              <a:spcBef>
                <a:spcPts val="0"/>
              </a:spcBef>
              <a:spcAft>
                <a:spcPts val="0"/>
              </a:spcAft>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rPr>
              <a:t>Operating system 	: 	Windows 10</a:t>
            </a:r>
            <a:endParaRPr lang="en-US" sz="1800" dirty="0">
              <a:effectLst/>
              <a:latin typeface="Times New Roman" panose="02020603050405020304" pitchFamily="18" charset="0"/>
              <a:ea typeface="Times New Roman" panose="02020603050405020304" pitchFamily="18" charset="0"/>
            </a:endParaRPr>
          </a:p>
          <a:p>
            <a:pPr marR="0" lvl="0">
              <a:lnSpc>
                <a:spcPct val="100000"/>
              </a:lnSpc>
              <a:spcBef>
                <a:spcPts val="0"/>
              </a:spcBef>
              <a:spcAft>
                <a:spcPts val="0"/>
              </a:spcAft>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rPr>
              <a:t>Coding Language	:	Python</a:t>
            </a:r>
            <a:endParaRPr lang="en-US" sz="1800" dirty="0">
              <a:effectLst/>
              <a:latin typeface="Times New Roman" panose="02020603050405020304" pitchFamily="18" charset="0"/>
              <a:ea typeface="Times New Roman" panose="02020603050405020304" pitchFamily="18" charset="0"/>
            </a:endParaRPr>
          </a:p>
          <a:p>
            <a:pPr marR="0" lvl="0">
              <a:lnSpc>
                <a:spcPct val="100000"/>
              </a:lnSpc>
              <a:spcBef>
                <a:spcPts val="0"/>
              </a:spcBef>
              <a:spcAft>
                <a:spcPts val="0"/>
              </a:spcAft>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rPr>
              <a:t>IDE		                :               Anaconda prompt</a:t>
            </a:r>
            <a:endParaRPr lang="en-US" sz="1800" dirty="0">
              <a:effectLst/>
              <a:latin typeface="Times New Roman" panose="02020603050405020304" pitchFamily="18" charset="0"/>
              <a:ea typeface="Times New Roman" panose="02020603050405020304" pitchFamily="18" charset="0"/>
            </a:endParaRPr>
          </a:p>
          <a:p>
            <a:pPr marL="0" marR="0" indent="0">
              <a:lnSpc>
                <a:spcPct val="150000"/>
              </a:lnSpc>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660495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848</TotalTime>
  <Words>2681</Words>
  <Application>Microsoft Office PowerPoint</Application>
  <PresentationFormat>Widescreen</PresentationFormat>
  <Paragraphs>270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Times New Roman</vt:lpstr>
      <vt:lpstr>Wingdings</vt:lpstr>
      <vt:lpstr>Office Theme</vt:lpstr>
      <vt:lpstr>PowerPoint Presentation</vt:lpstr>
      <vt:lpstr>                                INTRODUCTION</vt:lpstr>
      <vt:lpstr>  LITERATURE SURVEY</vt:lpstr>
      <vt:lpstr>PowerPoint Presentation</vt:lpstr>
      <vt:lpstr>PowerPoint Presentation</vt:lpstr>
      <vt:lpstr>PowerPoint Presentation</vt:lpstr>
      <vt:lpstr>PowerPoint Presentation</vt:lpstr>
      <vt:lpstr>                     PROBLEM STATEMENT</vt:lpstr>
      <vt:lpstr>                DEVELOPMENT ENVIRONMENT</vt:lpstr>
      <vt:lpstr>                      SYSTEM ARCHITECTURE </vt:lpstr>
      <vt:lpstr>                               SYSTEM DESIGN</vt:lpstr>
      <vt:lpstr>                         UML DIAGRAMS</vt:lpstr>
      <vt:lpstr>PowerPoint Presentation</vt:lpstr>
      <vt:lpstr>PowerPoint Presentation</vt:lpstr>
      <vt:lpstr>PowerPoint Presentation</vt:lpstr>
      <vt:lpstr>                    MODULE DESCRIPTION</vt:lpstr>
      <vt:lpstr>PowerPoint Presentation</vt:lpstr>
      <vt:lpstr>PowerPoint Presentation</vt:lpstr>
      <vt:lpstr>                PERFOFRMANCE EVALUATION</vt:lpstr>
      <vt:lpstr>                                   SCREENSHOTS</vt:lpstr>
      <vt:lpstr>PowerPoint Presentation</vt:lpstr>
      <vt:lpstr>PowerPoint Presentation</vt:lpstr>
      <vt:lpstr>PowerPoint Presentation</vt:lpstr>
      <vt:lpstr>                         CONCLUSION</vt:lpstr>
      <vt:lpstr>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BEHAVIOUR AND ABNORMALITY DETECTION USING SPATIO TEMPORAL AND YOLO V5 </dc:title>
  <dc:creator>4009 AKSHAYA R</dc:creator>
  <cp:lastModifiedBy>4009 AKSHAYA R</cp:lastModifiedBy>
  <cp:revision>18</cp:revision>
  <dcterms:created xsi:type="dcterms:W3CDTF">2023-04-08T08:09:41Z</dcterms:created>
  <dcterms:modified xsi:type="dcterms:W3CDTF">2023-04-09T08:33:32Z</dcterms:modified>
</cp:coreProperties>
</file>